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9906000" cy="6858000" type="A4"/>
  <p:notesSz cx="6808788" cy="99298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50"/>
    <a:srgbClr val="135513"/>
    <a:srgbClr val="E2EFD9"/>
    <a:srgbClr val="FFD966"/>
    <a:srgbClr val="4472C4"/>
    <a:srgbClr val="E6E5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7" autoAdjust="0"/>
    <p:restoredTop sz="96433" autoAdjust="0"/>
  </p:normalViewPr>
  <p:slideViewPr>
    <p:cSldViewPr snapToGrid="0">
      <p:cViewPr varScale="1">
        <p:scale>
          <a:sx n="112" d="100"/>
          <a:sy n="112" d="100"/>
        </p:scale>
        <p:origin x="1278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108" cy="497120"/>
          </a:xfrm>
          <a:prstGeom prst="rect">
            <a:avLst/>
          </a:prstGeom>
        </p:spPr>
        <p:txBody>
          <a:bodyPr vert="horz" lIns="90516" tIns="45258" rIns="90516" bIns="45258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7110" y="0"/>
            <a:ext cx="2950108" cy="497120"/>
          </a:xfrm>
          <a:prstGeom prst="rect">
            <a:avLst/>
          </a:prstGeom>
        </p:spPr>
        <p:txBody>
          <a:bodyPr vert="horz" lIns="90516" tIns="45258" rIns="90516" bIns="45258" rtlCol="0"/>
          <a:lstStyle>
            <a:lvl1pPr algn="r">
              <a:defRPr sz="1200"/>
            </a:lvl1pPr>
          </a:lstStyle>
          <a:p>
            <a:fld id="{45BBC431-4DCB-4E03-AFDC-23FCA84628C8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84250" y="1241425"/>
            <a:ext cx="4840288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516" tIns="45258" rIns="90516" bIns="4525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036" y="4779273"/>
            <a:ext cx="5446717" cy="3909314"/>
          </a:xfrm>
          <a:prstGeom prst="rect">
            <a:avLst/>
          </a:prstGeom>
        </p:spPr>
        <p:txBody>
          <a:bodyPr vert="horz" lIns="90516" tIns="45258" rIns="90516" bIns="45258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2695"/>
            <a:ext cx="2950108" cy="497120"/>
          </a:xfrm>
          <a:prstGeom prst="rect">
            <a:avLst/>
          </a:prstGeom>
        </p:spPr>
        <p:txBody>
          <a:bodyPr vert="horz" lIns="90516" tIns="45258" rIns="90516" bIns="45258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7110" y="9432695"/>
            <a:ext cx="2950108" cy="497120"/>
          </a:xfrm>
          <a:prstGeom prst="rect">
            <a:avLst/>
          </a:prstGeom>
        </p:spPr>
        <p:txBody>
          <a:bodyPr vert="horz" lIns="90516" tIns="45258" rIns="90516" bIns="45258" rtlCol="0" anchor="b"/>
          <a:lstStyle>
            <a:lvl1pPr algn="r">
              <a:defRPr sz="1200"/>
            </a:lvl1pPr>
          </a:lstStyle>
          <a:p>
            <a:fld id="{9EF457A9-CE84-4316-8BE6-537C4BBDD7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2383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457A9-CE84-4316-8BE6-537C4BBDD71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3040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E0B14-26E4-495C-A6B3-F5C07BD35D3B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F3625-8042-48FD-9C17-BF5EEC6179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7556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E0B14-26E4-495C-A6B3-F5C07BD35D3B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F3625-8042-48FD-9C17-BF5EEC6179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71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E0B14-26E4-495C-A6B3-F5C07BD35D3B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F3625-8042-48FD-9C17-BF5EEC6179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7426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E0B14-26E4-495C-A6B3-F5C07BD35D3B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F3625-8042-48FD-9C17-BF5EEC6179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533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E0B14-26E4-495C-A6B3-F5C07BD35D3B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F3625-8042-48FD-9C17-BF5EEC6179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8556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E0B14-26E4-495C-A6B3-F5C07BD35D3B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F3625-8042-48FD-9C17-BF5EEC6179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26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E0B14-26E4-495C-A6B3-F5C07BD35D3B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F3625-8042-48FD-9C17-BF5EEC6179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7466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E0B14-26E4-495C-A6B3-F5C07BD35D3B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F3625-8042-48FD-9C17-BF5EEC6179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84605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E0B14-26E4-495C-A6B3-F5C07BD35D3B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F3625-8042-48FD-9C17-BF5EEC6179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7304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E0B14-26E4-495C-A6B3-F5C07BD35D3B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F3625-8042-48FD-9C17-BF5EEC6179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086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E0B14-26E4-495C-A6B3-F5C07BD35D3B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F3625-8042-48FD-9C17-BF5EEC6179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025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2E0B14-26E4-495C-A6B3-F5C07BD35D3B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5F3625-8042-48FD-9C17-BF5EEC6179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7435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jpg"/><Relationship Id="rId18" Type="http://schemas.openxmlformats.org/officeDocument/2006/relationships/image" Target="../media/image16.png"/><Relationship Id="rId26" Type="http://schemas.openxmlformats.org/officeDocument/2006/relationships/image" Target="../media/image22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jpeg"/><Relationship Id="rId17" Type="http://schemas.openxmlformats.org/officeDocument/2006/relationships/image" Target="../media/image15.emf"/><Relationship Id="rId25" Type="http://schemas.microsoft.com/office/2007/relationships/hdphoto" Target="../media/hdphoto2.wdp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1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microsoft.com/office/2007/relationships/hdphoto" Target="../media/hdphoto1.wdp"/><Relationship Id="rId28" Type="http://schemas.openxmlformats.org/officeDocument/2006/relationships/image" Target="../media/image23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6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microsoft.com/office/2007/relationships/hdphoto" Target="../media/hdphoto3.wdp"/><Relationship Id="rId30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62" y="692741"/>
            <a:ext cx="9815979" cy="5558150"/>
          </a:xfrm>
          <a:prstGeom prst="rect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</p:pic>
      <p:cxnSp>
        <p:nvCxnSpPr>
          <p:cNvPr id="16" name="Прямая со стрелкой 15"/>
          <p:cNvCxnSpPr/>
          <p:nvPr/>
        </p:nvCxnSpPr>
        <p:spPr>
          <a:xfrm flipH="1">
            <a:off x="7101936" y="3132591"/>
            <a:ext cx="76909" cy="1269451"/>
          </a:xfrm>
          <a:prstGeom prst="straightConnector1">
            <a:avLst/>
          </a:prstGeom>
          <a:ln w="63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Рисунок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250106">
            <a:off x="1458679" y="4745142"/>
            <a:ext cx="435901" cy="366554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956194">
            <a:off x="516798" y="4044167"/>
            <a:ext cx="2534218" cy="1278483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78964" y="1024620"/>
            <a:ext cx="1091268" cy="217951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800000">
            <a:off x="2561346" y="1024620"/>
            <a:ext cx="1225007" cy="217951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34813" y="1202354"/>
            <a:ext cx="1089754" cy="242718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04193" y="1175530"/>
            <a:ext cx="1332472" cy="242718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3052" y="5456691"/>
            <a:ext cx="787595" cy="203091"/>
          </a:xfrm>
          <a:prstGeom prst="rect">
            <a:avLst/>
          </a:prstGeom>
        </p:spPr>
      </p:pic>
      <p:sp>
        <p:nvSpPr>
          <p:cNvPr id="42" name="Прямоугольник 41"/>
          <p:cNvSpPr/>
          <p:nvPr/>
        </p:nvSpPr>
        <p:spPr>
          <a:xfrm>
            <a:off x="4854755" y="3053899"/>
            <a:ext cx="150106" cy="250134"/>
          </a:xfrm>
          <a:prstGeom prst="rect">
            <a:avLst/>
          </a:prstGeom>
          <a:noFill/>
        </p:spPr>
        <p:txBody>
          <a:bodyPr wrap="none" lIns="74295" tIns="37148" rIns="74295" bIns="37148">
            <a:spAutoFit/>
          </a:bodyPr>
          <a:lstStyle/>
          <a:p>
            <a:pPr algn="ctr"/>
            <a:endParaRPr lang="ru-RU" sz="1138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32746" y="692741"/>
            <a:ext cx="1372100" cy="331879"/>
          </a:xfrm>
          <a:prstGeom prst="rect">
            <a:avLst/>
          </a:prstGeom>
        </p:spPr>
      </p:pic>
      <p:sp>
        <p:nvSpPr>
          <p:cNvPr id="39" name="Прямоугольник 38"/>
          <p:cNvSpPr/>
          <p:nvPr/>
        </p:nvSpPr>
        <p:spPr>
          <a:xfrm>
            <a:off x="1643928" y="1594"/>
            <a:ext cx="6734017" cy="6214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63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Схема расстановки сил и средств </a:t>
            </a:r>
            <a:r>
              <a:rPr lang="ru-RU" sz="1463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 </a:t>
            </a:r>
            <a:r>
              <a:rPr lang="ru-RU" sz="1463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районе </a:t>
            </a:r>
            <a:r>
              <a:rPr lang="ru-RU" sz="1463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проведения </a:t>
            </a:r>
            <a:endParaRPr lang="ru-RU" sz="1463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1463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1463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Крещенских купаний</a:t>
            </a:r>
            <a:endParaRPr lang="ru-RU" sz="1463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Полилиния 1"/>
          <p:cNvSpPr/>
          <p:nvPr/>
        </p:nvSpPr>
        <p:spPr>
          <a:xfrm>
            <a:off x="5471543" y="3653434"/>
            <a:ext cx="227753" cy="1251522"/>
          </a:xfrm>
          <a:custGeom>
            <a:avLst/>
            <a:gdLst>
              <a:gd name="connsiteX0" fmla="*/ 0 w 390525"/>
              <a:gd name="connsiteY0" fmla="*/ 0 h 733425"/>
              <a:gd name="connsiteX1" fmla="*/ 28575 w 390525"/>
              <a:gd name="connsiteY1" fmla="*/ 47625 h 733425"/>
              <a:gd name="connsiteX2" fmla="*/ 38100 w 390525"/>
              <a:gd name="connsiteY2" fmla="*/ 76200 h 733425"/>
              <a:gd name="connsiteX3" fmla="*/ 57150 w 390525"/>
              <a:gd name="connsiteY3" fmla="*/ 104775 h 733425"/>
              <a:gd name="connsiteX4" fmla="*/ 76200 w 390525"/>
              <a:gd name="connsiteY4" fmla="*/ 161925 h 733425"/>
              <a:gd name="connsiteX5" fmla="*/ 95250 w 390525"/>
              <a:gd name="connsiteY5" fmla="*/ 209550 h 733425"/>
              <a:gd name="connsiteX6" fmla="*/ 104775 w 390525"/>
              <a:gd name="connsiteY6" fmla="*/ 257175 h 733425"/>
              <a:gd name="connsiteX7" fmla="*/ 114300 w 390525"/>
              <a:gd name="connsiteY7" fmla="*/ 314325 h 733425"/>
              <a:gd name="connsiteX8" fmla="*/ 133350 w 390525"/>
              <a:gd name="connsiteY8" fmla="*/ 342900 h 733425"/>
              <a:gd name="connsiteX9" fmla="*/ 142875 w 390525"/>
              <a:gd name="connsiteY9" fmla="*/ 381000 h 733425"/>
              <a:gd name="connsiteX10" fmla="*/ 180975 w 390525"/>
              <a:gd name="connsiteY10" fmla="*/ 438150 h 733425"/>
              <a:gd name="connsiteX11" fmla="*/ 200025 w 390525"/>
              <a:gd name="connsiteY11" fmla="*/ 466725 h 733425"/>
              <a:gd name="connsiteX12" fmla="*/ 228600 w 390525"/>
              <a:gd name="connsiteY12" fmla="*/ 523875 h 733425"/>
              <a:gd name="connsiteX13" fmla="*/ 257175 w 390525"/>
              <a:gd name="connsiteY13" fmla="*/ 542925 h 733425"/>
              <a:gd name="connsiteX14" fmla="*/ 295275 w 390525"/>
              <a:gd name="connsiteY14" fmla="*/ 600075 h 733425"/>
              <a:gd name="connsiteX15" fmla="*/ 304800 w 390525"/>
              <a:gd name="connsiteY15" fmla="*/ 628650 h 733425"/>
              <a:gd name="connsiteX16" fmla="*/ 333375 w 390525"/>
              <a:gd name="connsiteY16" fmla="*/ 647700 h 733425"/>
              <a:gd name="connsiteX17" fmla="*/ 371475 w 390525"/>
              <a:gd name="connsiteY17" fmla="*/ 704850 h 733425"/>
              <a:gd name="connsiteX18" fmla="*/ 390525 w 390525"/>
              <a:gd name="connsiteY18" fmla="*/ 733425 h 733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90525" h="733425">
                <a:moveTo>
                  <a:pt x="0" y="0"/>
                </a:moveTo>
                <a:cubicBezTo>
                  <a:pt x="9525" y="15875"/>
                  <a:pt x="20296" y="31066"/>
                  <a:pt x="28575" y="47625"/>
                </a:cubicBezTo>
                <a:cubicBezTo>
                  <a:pt x="33065" y="56605"/>
                  <a:pt x="33610" y="67220"/>
                  <a:pt x="38100" y="76200"/>
                </a:cubicBezTo>
                <a:cubicBezTo>
                  <a:pt x="43220" y="86439"/>
                  <a:pt x="52501" y="94314"/>
                  <a:pt x="57150" y="104775"/>
                </a:cubicBezTo>
                <a:cubicBezTo>
                  <a:pt x="65305" y="123125"/>
                  <a:pt x="68742" y="143281"/>
                  <a:pt x="76200" y="161925"/>
                </a:cubicBezTo>
                <a:cubicBezTo>
                  <a:pt x="82550" y="177800"/>
                  <a:pt x="90337" y="193173"/>
                  <a:pt x="95250" y="209550"/>
                </a:cubicBezTo>
                <a:cubicBezTo>
                  <a:pt x="99902" y="225057"/>
                  <a:pt x="101879" y="241247"/>
                  <a:pt x="104775" y="257175"/>
                </a:cubicBezTo>
                <a:cubicBezTo>
                  <a:pt x="108230" y="276176"/>
                  <a:pt x="108193" y="296003"/>
                  <a:pt x="114300" y="314325"/>
                </a:cubicBezTo>
                <a:cubicBezTo>
                  <a:pt x="117920" y="325185"/>
                  <a:pt x="127000" y="333375"/>
                  <a:pt x="133350" y="342900"/>
                </a:cubicBezTo>
                <a:cubicBezTo>
                  <a:pt x="136525" y="355600"/>
                  <a:pt x="137021" y="369291"/>
                  <a:pt x="142875" y="381000"/>
                </a:cubicBezTo>
                <a:cubicBezTo>
                  <a:pt x="153114" y="401478"/>
                  <a:pt x="168275" y="419100"/>
                  <a:pt x="180975" y="438150"/>
                </a:cubicBezTo>
                <a:cubicBezTo>
                  <a:pt x="187325" y="447675"/>
                  <a:pt x="196405" y="455865"/>
                  <a:pt x="200025" y="466725"/>
                </a:cubicBezTo>
                <a:cubicBezTo>
                  <a:pt x="207772" y="489966"/>
                  <a:pt x="210136" y="505411"/>
                  <a:pt x="228600" y="523875"/>
                </a:cubicBezTo>
                <a:cubicBezTo>
                  <a:pt x="236695" y="531970"/>
                  <a:pt x="247650" y="536575"/>
                  <a:pt x="257175" y="542925"/>
                </a:cubicBezTo>
                <a:cubicBezTo>
                  <a:pt x="269875" y="561975"/>
                  <a:pt x="288035" y="578355"/>
                  <a:pt x="295275" y="600075"/>
                </a:cubicBezTo>
                <a:cubicBezTo>
                  <a:pt x="298450" y="609600"/>
                  <a:pt x="298528" y="620810"/>
                  <a:pt x="304800" y="628650"/>
                </a:cubicBezTo>
                <a:cubicBezTo>
                  <a:pt x="311951" y="637589"/>
                  <a:pt x="323850" y="641350"/>
                  <a:pt x="333375" y="647700"/>
                </a:cubicBezTo>
                <a:lnTo>
                  <a:pt x="371475" y="704850"/>
                </a:lnTo>
                <a:lnTo>
                  <a:pt x="390525" y="733425"/>
                </a:lnTo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63"/>
          </a:p>
        </p:txBody>
      </p:sp>
      <p:sp>
        <p:nvSpPr>
          <p:cNvPr id="55" name="Прямоугольник 54"/>
          <p:cNvSpPr/>
          <p:nvPr/>
        </p:nvSpPr>
        <p:spPr>
          <a:xfrm>
            <a:off x="4854755" y="3053899"/>
            <a:ext cx="150106" cy="475131"/>
          </a:xfrm>
          <a:prstGeom prst="rect">
            <a:avLst/>
          </a:prstGeom>
          <a:noFill/>
        </p:spPr>
        <p:txBody>
          <a:bodyPr wrap="none" lIns="74295" tIns="37148" rIns="74295" bIns="37148">
            <a:spAutoFit/>
          </a:bodyPr>
          <a:lstStyle/>
          <a:p>
            <a:pPr algn="ctr"/>
            <a:endParaRPr lang="ru-RU" sz="2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6" name="Рисунок 5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675893" y="926904"/>
            <a:ext cx="372085" cy="444100"/>
          </a:xfrm>
          <a:prstGeom prst="rect">
            <a:avLst/>
          </a:prstGeom>
        </p:spPr>
      </p:pic>
      <p:sp>
        <p:nvSpPr>
          <p:cNvPr id="57" name="Прямоугольник 56"/>
          <p:cNvSpPr/>
          <p:nvPr/>
        </p:nvSpPr>
        <p:spPr>
          <a:xfrm>
            <a:off x="8377946" y="0"/>
            <a:ext cx="1537751" cy="443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75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975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№ 8</a:t>
            </a:r>
            <a:endParaRPr lang="ru-RU" sz="975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3427156" y="5111979"/>
            <a:ext cx="1058018" cy="28892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6785" y="4586659"/>
            <a:ext cx="308934" cy="436938"/>
          </a:xfrm>
          <a:prstGeom prst="rect">
            <a:avLst/>
          </a:prstGeom>
          <a:ln>
            <a:solidFill>
              <a:srgbClr val="C00000"/>
            </a:solidFill>
          </a:ln>
        </p:spPr>
      </p:pic>
      <p:cxnSp>
        <p:nvCxnSpPr>
          <p:cNvPr id="52" name="Прямая со стрелкой 51"/>
          <p:cNvCxnSpPr/>
          <p:nvPr/>
        </p:nvCxnSpPr>
        <p:spPr>
          <a:xfrm>
            <a:off x="3003281" y="4791500"/>
            <a:ext cx="764252" cy="18453"/>
          </a:xfrm>
          <a:prstGeom prst="straightConnector1">
            <a:avLst/>
          </a:prstGeom>
          <a:ln w="63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Прямоугольник 60"/>
          <p:cNvSpPr/>
          <p:nvPr/>
        </p:nvSpPr>
        <p:spPr>
          <a:xfrm rot="10800000" flipV="1">
            <a:off x="3154142" y="5059168"/>
            <a:ext cx="1466631" cy="3539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" panose="020B0502040204020203" pitchFamily="34" charset="0"/>
                <a:cs typeface="Times New Roman" panose="02020603050405020304" pitchFamily="18" charset="0"/>
              </a:rPr>
              <a:t>    АНГАР</a:t>
            </a:r>
            <a:r>
              <a:rPr lang="ru-RU" sz="11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" panose="020B0502040204020203" pitchFamily="34" charset="0"/>
                <a:cs typeface="Times New Roman" panose="02020603050405020304" pitchFamily="18" charset="0"/>
              </a:rPr>
              <a:t>    </a:t>
            </a:r>
            <a:r>
              <a:rPr lang="ru-RU" sz="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" panose="020B0502040204020203" pitchFamily="34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" panose="020B0502040204020203" pitchFamily="34" charset="0"/>
                <a:cs typeface="Times New Roman" panose="02020603050405020304" pitchFamily="18" charset="0"/>
              </a:rPr>
              <a:t>      (п</a:t>
            </a:r>
            <a:r>
              <a:rPr lang="ru-RU" sz="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" panose="020B0502040204020203" pitchFamily="34" charset="0"/>
                <a:cs typeface="Times New Roman" panose="02020603050405020304" pitchFamily="18" charset="0"/>
              </a:rPr>
              <a:t>омещение </a:t>
            </a:r>
            <a:r>
              <a:rPr lang="ru-RU" sz="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" panose="020B0502040204020203" pitchFamily="34" charset="0"/>
                <a:cs typeface="Times New Roman" panose="02020603050405020304" pitchFamily="18" charset="0"/>
              </a:rPr>
              <a:t>для </a:t>
            </a:r>
            <a:r>
              <a:rPr lang="ru-RU" sz="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" panose="020B0502040204020203" pitchFamily="34" charset="0"/>
                <a:cs typeface="Times New Roman" panose="02020603050405020304" pitchFamily="18" charset="0"/>
              </a:rPr>
              <a:t>обогрева)    </a:t>
            </a:r>
            <a:endParaRPr lang="ru-RU" sz="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hnschrift SemiBold" panose="020B0502040204020203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514001" y="4475242"/>
            <a:ext cx="294866" cy="26740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</p:pic>
      <p:pic>
        <p:nvPicPr>
          <p:cNvPr id="62" name="Рисунок 6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508867" y="4983963"/>
            <a:ext cx="306992" cy="26925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</p:pic>
      <p:pic>
        <p:nvPicPr>
          <p:cNvPr id="58" name="Рисунок 5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581666" y="4506356"/>
            <a:ext cx="163283" cy="208902"/>
          </a:xfrm>
          <a:prstGeom prst="rect">
            <a:avLst/>
          </a:prstGeom>
        </p:spPr>
      </p:pic>
      <p:pic>
        <p:nvPicPr>
          <p:cNvPr id="53" name="Рисунок 5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584177" y="5020416"/>
            <a:ext cx="154972" cy="203245"/>
          </a:xfrm>
          <a:prstGeom prst="rect">
            <a:avLst/>
          </a:prstGeom>
        </p:spPr>
      </p:pic>
      <p:sp>
        <p:nvSpPr>
          <p:cNvPr id="64" name="Прямоугольник 63"/>
          <p:cNvSpPr/>
          <p:nvPr/>
        </p:nvSpPr>
        <p:spPr>
          <a:xfrm>
            <a:off x="6930912" y="4502031"/>
            <a:ext cx="308708" cy="71790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993903" y="4669533"/>
            <a:ext cx="186519" cy="36394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рямоугольник 68"/>
          <p:cNvSpPr/>
          <p:nvPr/>
        </p:nvSpPr>
        <p:spPr>
          <a:xfrm>
            <a:off x="5687504" y="4756376"/>
            <a:ext cx="1243407" cy="20871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091931" y="5094447"/>
            <a:ext cx="143326" cy="128239"/>
          </a:xfrm>
          <a:prstGeom prst="rect">
            <a:avLst/>
          </a:prstGeom>
        </p:spPr>
      </p:pic>
      <p:cxnSp>
        <p:nvCxnSpPr>
          <p:cNvPr id="72" name="Прямая соединительная линия 71">
            <a:extLst>
              <a:ext uri="{FF2B5EF4-FFF2-40B4-BE49-F238E27FC236}">
                <a16:creationId xmlns="" xmlns:a16="http://schemas.microsoft.com/office/drawing/2014/main" id="{1C0CC4E5-65CA-4FD6-E155-F1AAB6B116D7}"/>
              </a:ext>
            </a:extLst>
          </p:cNvPr>
          <p:cNvCxnSpPr>
            <a:cxnSpLocks/>
          </p:cNvCxnSpPr>
          <p:nvPr/>
        </p:nvCxnSpPr>
        <p:spPr>
          <a:xfrm>
            <a:off x="3968861" y="4918931"/>
            <a:ext cx="0" cy="183257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Прямоугольник 45"/>
          <p:cNvSpPr/>
          <p:nvPr/>
        </p:nvSpPr>
        <p:spPr>
          <a:xfrm>
            <a:off x="5173240" y="3562616"/>
            <a:ext cx="514265" cy="18310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0" name="Рисунок 59"/>
          <p:cNvPicPr>
            <a:picLocks noChangeAspect="1"/>
          </p:cNvPicPr>
          <p:nvPr/>
        </p:nvPicPr>
        <p:blipFill>
          <a:blip r:embed="rId17">
            <a:lum bright="1000" contrast="50000"/>
          </a:blip>
          <a:stretch>
            <a:fillRect/>
          </a:stretch>
        </p:blipFill>
        <p:spPr>
          <a:xfrm>
            <a:off x="5079066" y="3529031"/>
            <a:ext cx="165540" cy="285692"/>
          </a:xfrm>
          <a:prstGeom prst="rect">
            <a:avLst/>
          </a:prstGeom>
          <a:ln>
            <a:solidFill>
              <a:srgbClr val="00B0F0"/>
            </a:solidFill>
          </a:ln>
        </p:spPr>
      </p:pic>
      <p:pic>
        <p:nvPicPr>
          <p:cNvPr id="70" name="Рисунок 69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183901" y="3850253"/>
            <a:ext cx="286608" cy="286608"/>
          </a:xfrm>
          <a:prstGeom prst="rect">
            <a:avLst/>
          </a:prstGeom>
        </p:spPr>
      </p:pic>
      <p:pic>
        <p:nvPicPr>
          <p:cNvPr id="71" name="Рисунок 70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406616" y="4710911"/>
            <a:ext cx="286537" cy="286537"/>
          </a:xfrm>
          <a:prstGeom prst="rect">
            <a:avLst/>
          </a:prstGeom>
        </p:spPr>
      </p:pic>
      <p:cxnSp>
        <p:nvCxnSpPr>
          <p:cNvPr id="85" name="Прямая соединительная линия 84">
            <a:extLst>
              <a:ext uri="{FF2B5EF4-FFF2-40B4-BE49-F238E27FC236}">
                <a16:creationId xmlns="" xmlns:a16="http://schemas.microsoft.com/office/drawing/2014/main" id="{1C0CC4E5-65CA-4FD6-E155-F1AAB6B116D7}"/>
              </a:ext>
            </a:extLst>
          </p:cNvPr>
          <p:cNvCxnSpPr>
            <a:cxnSpLocks/>
          </p:cNvCxnSpPr>
          <p:nvPr/>
        </p:nvCxnSpPr>
        <p:spPr>
          <a:xfrm>
            <a:off x="5323768" y="4131740"/>
            <a:ext cx="1" cy="692828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>
            <a:extLst>
              <a:ext uri="{FF2B5EF4-FFF2-40B4-BE49-F238E27FC236}">
                <a16:creationId xmlns="" xmlns:a16="http://schemas.microsoft.com/office/drawing/2014/main" id="{1C0CC4E5-65CA-4FD6-E155-F1AAB6B116D7}"/>
              </a:ext>
            </a:extLst>
          </p:cNvPr>
          <p:cNvCxnSpPr>
            <a:cxnSpLocks/>
          </p:cNvCxnSpPr>
          <p:nvPr/>
        </p:nvCxnSpPr>
        <p:spPr>
          <a:xfrm flipH="1">
            <a:off x="5036255" y="3278527"/>
            <a:ext cx="286899" cy="11279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>
            <a:extLst>
              <a:ext uri="{FF2B5EF4-FFF2-40B4-BE49-F238E27FC236}">
                <a16:creationId xmlns="" xmlns:a16="http://schemas.microsoft.com/office/drawing/2014/main" id="{1C0CC4E5-65CA-4FD6-E155-F1AAB6B116D7}"/>
              </a:ext>
            </a:extLst>
          </p:cNvPr>
          <p:cNvCxnSpPr>
            <a:cxnSpLocks/>
            <a:endCxn id="70" idx="0"/>
          </p:cNvCxnSpPr>
          <p:nvPr/>
        </p:nvCxnSpPr>
        <p:spPr>
          <a:xfrm flipH="1">
            <a:off x="5327205" y="3276793"/>
            <a:ext cx="3819" cy="57346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>
            <a:extLst>
              <a:ext uri="{FF2B5EF4-FFF2-40B4-BE49-F238E27FC236}">
                <a16:creationId xmlns="" xmlns:a16="http://schemas.microsoft.com/office/drawing/2014/main" id="{1C0CC4E5-65CA-4FD6-E155-F1AAB6B116D7}"/>
              </a:ext>
            </a:extLst>
          </p:cNvPr>
          <p:cNvCxnSpPr>
            <a:cxnSpLocks/>
            <a:endCxn id="18" idx="1"/>
          </p:cNvCxnSpPr>
          <p:nvPr/>
        </p:nvCxnSpPr>
        <p:spPr>
          <a:xfrm flipV="1">
            <a:off x="5694349" y="4851505"/>
            <a:ext cx="1299554" cy="9374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Прямая соединительная линия 101">
            <a:extLst>
              <a:ext uri="{FF2B5EF4-FFF2-40B4-BE49-F238E27FC236}">
                <a16:creationId xmlns="" xmlns:a16="http://schemas.microsoft.com/office/drawing/2014/main" id="{1C0CC4E5-65CA-4FD6-E155-F1AAB6B116D7}"/>
              </a:ext>
            </a:extLst>
          </p:cNvPr>
          <p:cNvCxnSpPr>
            <a:cxnSpLocks/>
          </p:cNvCxnSpPr>
          <p:nvPr/>
        </p:nvCxnSpPr>
        <p:spPr>
          <a:xfrm>
            <a:off x="5321327" y="4860735"/>
            <a:ext cx="89122" cy="5093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Прямая соединительная линия 104">
            <a:extLst>
              <a:ext uri="{FF2B5EF4-FFF2-40B4-BE49-F238E27FC236}">
                <a16:creationId xmlns="" xmlns:a16="http://schemas.microsoft.com/office/drawing/2014/main" id="{1C0CC4E5-65CA-4FD6-E155-F1AAB6B116D7}"/>
              </a:ext>
            </a:extLst>
          </p:cNvPr>
          <p:cNvCxnSpPr>
            <a:cxnSpLocks/>
            <a:stCxn id="8" idx="1"/>
            <a:endCxn id="62" idx="3"/>
          </p:cNvCxnSpPr>
          <p:nvPr/>
        </p:nvCxnSpPr>
        <p:spPr>
          <a:xfrm>
            <a:off x="6661435" y="4756376"/>
            <a:ext cx="929" cy="208719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Прямая соединительная линия 115">
            <a:extLst>
              <a:ext uri="{FF2B5EF4-FFF2-40B4-BE49-F238E27FC236}">
                <a16:creationId xmlns="" xmlns:a16="http://schemas.microsoft.com/office/drawing/2014/main" id="{1C0CC4E5-65CA-4FD6-E155-F1AAB6B116D7}"/>
              </a:ext>
            </a:extLst>
          </p:cNvPr>
          <p:cNvCxnSpPr>
            <a:cxnSpLocks/>
          </p:cNvCxnSpPr>
          <p:nvPr/>
        </p:nvCxnSpPr>
        <p:spPr>
          <a:xfrm flipH="1">
            <a:off x="5036255" y="3276793"/>
            <a:ext cx="110" cy="1642138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Прямая соединительная линия 118">
            <a:extLst>
              <a:ext uri="{FF2B5EF4-FFF2-40B4-BE49-F238E27FC236}">
                <a16:creationId xmlns="" xmlns:a16="http://schemas.microsoft.com/office/drawing/2014/main" id="{1C0CC4E5-65CA-4FD6-E155-F1AAB6B116D7}"/>
              </a:ext>
            </a:extLst>
          </p:cNvPr>
          <p:cNvCxnSpPr>
            <a:cxnSpLocks/>
          </p:cNvCxnSpPr>
          <p:nvPr/>
        </p:nvCxnSpPr>
        <p:spPr>
          <a:xfrm flipH="1">
            <a:off x="3964462" y="4917029"/>
            <a:ext cx="1070597" cy="1903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Прямоугольник 120"/>
          <p:cNvSpPr/>
          <p:nvPr/>
        </p:nvSpPr>
        <p:spPr>
          <a:xfrm>
            <a:off x="4785447" y="2119520"/>
            <a:ext cx="1201016" cy="3861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</a:rPr>
              <a:t>Скульптурная композиция</a:t>
            </a:r>
          </a:p>
          <a:p>
            <a:pPr algn="ctr"/>
            <a:r>
              <a:rPr lang="ru-RU" sz="800" dirty="0" smtClean="0">
                <a:solidFill>
                  <a:schemeClr val="tx1"/>
                </a:solidFill>
              </a:rPr>
              <a:t>Крест (православный</a:t>
            </a:r>
            <a:r>
              <a:rPr lang="ru-RU" sz="800" dirty="0">
                <a:solidFill>
                  <a:schemeClr val="tx1"/>
                </a:solidFill>
              </a:rPr>
              <a:t>)</a:t>
            </a:r>
          </a:p>
        </p:txBody>
      </p:sp>
      <p:cxnSp>
        <p:nvCxnSpPr>
          <p:cNvPr id="122" name="Прямая со стрелкой 121"/>
          <p:cNvCxnSpPr>
            <a:stCxn id="121" idx="2"/>
            <a:endCxn id="60" idx="0"/>
          </p:cNvCxnSpPr>
          <p:nvPr/>
        </p:nvCxnSpPr>
        <p:spPr>
          <a:xfrm flipH="1">
            <a:off x="5161836" y="2505712"/>
            <a:ext cx="224119" cy="1023319"/>
          </a:xfrm>
          <a:prstGeom prst="straightConnector1">
            <a:avLst/>
          </a:prstGeom>
          <a:ln w="63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Прямоугольник 127"/>
          <p:cNvSpPr/>
          <p:nvPr/>
        </p:nvSpPr>
        <p:spPr>
          <a:xfrm>
            <a:off x="3879713" y="5018210"/>
            <a:ext cx="152541" cy="9597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9" name="Прямоугольник 128"/>
          <p:cNvSpPr/>
          <p:nvPr/>
        </p:nvSpPr>
        <p:spPr>
          <a:xfrm rot="5400000">
            <a:off x="3301438" y="5224100"/>
            <a:ext cx="152541" cy="9597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0" name="Рисунок 129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1460" y="881870"/>
            <a:ext cx="285058" cy="285058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131" name="Прямоугольник 130"/>
          <p:cNvSpPr/>
          <p:nvPr/>
        </p:nvSpPr>
        <p:spPr>
          <a:xfrm>
            <a:off x="566555" y="1749374"/>
            <a:ext cx="1077373" cy="2713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>
                <a:solidFill>
                  <a:schemeClr val="tx1"/>
                </a:solidFill>
              </a:rPr>
              <a:t>Дорожный знак «Въезд запрещен»</a:t>
            </a:r>
          </a:p>
        </p:txBody>
      </p:sp>
      <p:cxnSp>
        <p:nvCxnSpPr>
          <p:cNvPr id="132" name="Прямая со стрелкой 131"/>
          <p:cNvCxnSpPr/>
          <p:nvPr/>
        </p:nvCxnSpPr>
        <p:spPr>
          <a:xfrm flipH="1" flipV="1">
            <a:off x="326518" y="1166928"/>
            <a:ext cx="239949" cy="582446"/>
          </a:xfrm>
          <a:prstGeom prst="straightConnector1">
            <a:avLst/>
          </a:prstGeom>
          <a:ln w="63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Прямоугольник 79"/>
          <p:cNvSpPr/>
          <p:nvPr/>
        </p:nvSpPr>
        <p:spPr>
          <a:xfrm>
            <a:off x="5764019" y="3503464"/>
            <a:ext cx="1077373" cy="35391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</a:rPr>
              <a:t>Маршрут движения людей</a:t>
            </a:r>
            <a:endParaRPr lang="ru-RU" sz="800" dirty="0">
              <a:solidFill>
                <a:schemeClr val="tx1"/>
              </a:solidFill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57704" y="2343149"/>
            <a:ext cx="1077373" cy="2620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>
                <a:solidFill>
                  <a:schemeClr val="tx1"/>
                </a:solidFill>
              </a:rPr>
              <a:t>Место для парковки</a:t>
            </a:r>
            <a:br>
              <a:rPr lang="ru-RU" sz="800" dirty="0">
                <a:solidFill>
                  <a:schemeClr val="tx1"/>
                </a:solidFill>
              </a:rPr>
            </a:br>
            <a:r>
              <a:rPr lang="ru-RU" sz="800" dirty="0">
                <a:solidFill>
                  <a:schemeClr val="tx1"/>
                </a:solidFill>
              </a:rPr>
              <a:t>автомобилей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6953" y="1249139"/>
            <a:ext cx="304646" cy="304646"/>
          </a:xfrm>
          <a:prstGeom prst="rect">
            <a:avLst/>
          </a:prstGeom>
        </p:spPr>
      </p:pic>
      <p:cxnSp>
        <p:nvCxnSpPr>
          <p:cNvPr id="83" name="Прямая со стрелкой 82"/>
          <p:cNvCxnSpPr>
            <a:endCxn id="6" idx="2"/>
          </p:cNvCxnSpPr>
          <p:nvPr/>
        </p:nvCxnSpPr>
        <p:spPr>
          <a:xfrm flipV="1">
            <a:off x="57704" y="1553785"/>
            <a:ext cx="131572" cy="789364"/>
          </a:xfrm>
          <a:prstGeom prst="straightConnector1">
            <a:avLst/>
          </a:prstGeom>
          <a:ln w="63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Прямоугольник 88"/>
          <p:cNvSpPr/>
          <p:nvPr/>
        </p:nvSpPr>
        <p:spPr>
          <a:xfrm>
            <a:off x="1069757" y="882635"/>
            <a:ext cx="1077373" cy="23141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</a:rPr>
              <a:t>Автомобиль ГИБДД</a:t>
            </a:r>
            <a:endParaRPr lang="ru-RU" sz="800" dirty="0">
              <a:solidFill>
                <a:schemeClr val="tx1"/>
              </a:solidFill>
            </a:endParaRPr>
          </a:p>
        </p:txBody>
      </p:sp>
      <p:cxnSp>
        <p:nvCxnSpPr>
          <p:cNvPr id="90" name="Прямая со стрелкой 89"/>
          <p:cNvCxnSpPr/>
          <p:nvPr/>
        </p:nvCxnSpPr>
        <p:spPr>
          <a:xfrm flipH="1">
            <a:off x="655543" y="881870"/>
            <a:ext cx="422301" cy="159456"/>
          </a:xfrm>
          <a:prstGeom prst="straightConnector1">
            <a:avLst/>
          </a:prstGeom>
          <a:ln w="63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6412705" y="4404789"/>
            <a:ext cx="950757" cy="921892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rightnessContrast bright="-3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29" y="5607796"/>
            <a:ext cx="341437" cy="511386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17" name="Стрелка вниз 16"/>
          <p:cNvSpPr/>
          <p:nvPr/>
        </p:nvSpPr>
        <p:spPr>
          <a:xfrm rot="8178830">
            <a:off x="9007406" y="1167955"/>
            <a:ext cx="93622" cy="28698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Стрелка вниз 91"/>
          <p:cNvSpPr/>
          <p:nvPr/>
        </p:nvSpPr>
        <p:spPr>
          <a:xfrm rot="18946441">
            <a:off x="9219490" y="1375086"/>
            <a:ext cx="94627" cy="313326"/>
          </a:xfrm>
          <a:prstGeom prst="downArrow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24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rightnessContrast bright="-3000" contras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40617" y="5545755"/>
            <a:ext cx="369453" cy="539561"/>
          </a:xfrm>
          <a:prstGeom prst="rect">
            <a:avLst/>
          </a:prstGeom>
        </p:spPr>
      </p:pic>
      <p:cxnSp>
        <p:nvCxnSpPr>
          <p:cNvPr id="91" name="Прямая со стрелкой 90"/>
          <p:cNvCxnSpPr/>
          <p:nvPr/>
        </p:nvCxnSpPr>
        <p:spPr>
          <a:xfrm flipV="1">
            <a:off x="3879713" y="5413113"/>
            <a:ext cx="337355" cy="1326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0659C96B-29D6-11AF-7FBB-BA670BF74C69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930912" y="4504634"/>
            <a:ext cx="143326" cy="128239"/>
          </a:xfrm>
          <a:prstGeom prst="rect">
            <a:avLst/>
          </a:prstGeom>
        </p:spPr>
      </p:pic>
      <p:sp>
        <p:nvSpPr>
          <p:cNvPr id="45" name="Прямоугольник 44">
            <a:extLst>
              <a:ext uri="{FF2B5EF4-FFF2-40B4-BE49-F238E27FC236}">
                <a16:creationId xmlns="" xmlns:a16="http://schemas.microsoft.com/office/drawing/2014/main" id="{7CBEEB52-4FC5-EB5E-5A9C-97140A4C0FE5}"/>
              </a:ext>
            </a:extLst>
          </p:cNvPr>
          <p:cNvSpPr/>
          <p:nvPr/>
        </p:nvSpPr>
        <p:spPr>
          <a:xfrm>
            <a:off x="7740652" y="1923433"/>
            <a:ext cx="1938563" cy="4262214"/>
          </a:xfrm>
          <a:prstGeom prst="rect">
            <a:avLst/>
          </a:prstGeom>
          <a:solidFill>
            <a:srgbClr val="E2EFD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6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6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6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6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6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7" name="Прямая соединительная линия 46">
            <a:extLst>
              <a:ext uri="{FF2B5EF4-FFF2-40B4-BE49-F238E27FC236}">
                <a16:creationId xmlns="" xmlns:a16="http://schemas.microsoft.com/office/drawing/2014/main" id="{74BCC408-7826-D29F-AA95-8D1E0ED65FFA}"/>
              </a:ext>
            </a:extLst>
          </p:cNvPr>
          <p:cNvCxnSpPr>
            <a:cxnSpLocks/>
          </p:cNvCxnSpPr>
          <p:nvPr/>
        </p:nvCxnSpPr>
        <p:spPr>
          <a:xfrm>
            <a:off x="7740652" y="2119520"/>
            <a:ext cx="19385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Прямоугольник 49">
            <a:extLst>
              <a:ext uri="{FF2B5EF4-FFF2-40B4-BE49-F238E27FC236}">
                <a16:creationId xmlns="" xmlns:a16="http://schemas.microsoft.com/office/drawing/2014/main" id="{4CD548EF-E629-3644-FAB2-9FBBBD2AAF7F}"/>
              </a:ext>
            </a:extLst>
          </p:cNvPr>
          <p:cNvSpPr/>
          <p:nvPr/>
        </p:nvSpPr>
        <p:spPr>
          <a:xfrm>
            <a:off x="7871871" y="2470359"/>
            <a:ext cx="186149" cy="23506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>
            <a:extLst>
              <a:ext uri="{FF2B5EF4-FFF2-40B4-BE49-F238E27FC236}">
                <a16:creationId xmlns="" xmlns:a16="http://schemas.microsoft.com/office/drawing/2014/main" id="{7E0F8BB8-885C-5B82-FCD7-E3EE949A6FD2}"/>
              </a:ext>
            </a:extLst>
          </p:cNvPr>
          <p:cNvSpPr/>
          <p:nvPr/>
        </p:nvSpPr>
        <p:spPr>
          <a:xfrm>
            <a:off x="7873508" y="2750124"/>
            <a:ext cx="186149" cy="23506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>
            <a:extLst>
              <a:ext uri="{FF2B5EF4-FFF2-40B4-BE49-F238E27FC236}">
                <a16:creationId xmlns="" xmlns:a16="http://schemas.microsoft.com/office/drawing/2014/main" id="{360B761C-4EEF-A783-EA47-D4EAFD84E04C}"/>
              </a:ext>
            </a:extLst>
          </p:cNvPr>
          <p:cNvSpPr/>
          <p:nvPr/>
        </p:nvSpPr>
        <p:spPr>
          <a:xfrm>
            <a:off x="7799295" y="3026117"/>
            <a:ext cx="339523" cy="165904"/>
          </a:xfrm>
          <a:prstGeom prst="rect">
            <a:avLst/>
          </a:prstGeom>
          <a:solidFill>
            <a:srgbClr val="FFD966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8" name="Рисунок 67">
            <a:extLst>
              <a:ext uri="{FF2B5EF4-FFF2-40B4-BE49-F238E27FC236}">
                <a16:creationId xmlns="" xmlns:a16="http://schemas.microsoft.com/office/drawing/2014/main" id="{A242FF8C-7F88-AABD-EB64-9D46624D21A5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rightnessContrast bright="-3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443" y="3251672"/>
            <a:ext cx="194673" cy="291572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73" name="Рисунок 72">
            <a:extLst>
              <a:ext uri="{FF2B5EF4-FFF2-40B4-BE49-F238E27FC236}">
                <a16:creationId xmlns="" xmlns:a16="http://schemas.microsoft.com/office/drawing/2014/main" id="{24B84443-67BB-691C-91D6-2AAD2D62ED2C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rightnessContrast bright="2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74695" y="3815664"/>
            <a:ext cx="203003" cy="290053"/>
          </a:xfrm>
          <a:prstGeom prst="rect">
            <a:avLst/>
          </a:prstGeom>
        </p:spPr>
      </p:pic>
      <p:pic>
        <p:nvPicPr>
          <p:cNvPr id="75" name="Рисунок 74">
            <a:extLst>
              <a:ext uri="{FF2B5EF4-FFF2-40B4-BE49-F238E27FC236}">
                <a16:creationId xmlns="" xmlns:a16="http://schemas.microsoft.com/office/drawing/2014/main" id="{2BC3BBA1-C4E3-E490-D0DC-7D27271922EA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887617" y="4125686"/>
            <a:ext cx="192439" cy="192439"/>
          </a:xfrm>
          <a:prstGeom prst="rect">
            <a:avLst/>
          </a:prstGeom>
        </p:spPr>
      </p:pic>
      <p:sp>
        <p:nvSpPr>
          <p:cNvPr id="76" name="TextBox 75">
            <a:extLst>
              <a:ext uri="{FF2B5EF4-FFF2-40B4-BE49-F238E27FC236}">
                <a16:creationId xmlns="" xmlns:a16="http://schemas.microsoft.com/office/drawing/2014/main" id="{880BD5B8-5D4B-09BC-4957-4B9ED8F1644B}"/>
              </a:ext>
            </a:extLst>
          </p:cNvPr>
          <p:cNvSpPr txBox="1"/>
          <p:nvPr/>
        </p:nvSpPr>
        <p:spPr>
          <a:xfrm>
            <a:off x="8082197" y="1915264"/>
            <a:ext cx="127951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b="1" dirty="0"/>
              <a:t>Условные обозначения: </a:t>
            </a:r>
          </a:p>
        </p:txBody>
      </p:sp>
      <p:sp>
        <p:nvSpPr>
          <p:cNvPr id="77" name="Прямоугольник 76">
            <a:extLst>
              <a:ext uri="{FF2B5EF4-FFF2-40B4-BE49-F238E27FC236}">
                <a16:creationId xmlns="" xmlns:a16="http://schemas.microsoft.com/office/drawing/2014/main" id="{E3C69B8A-9E8E-5DF8-A420-02DFE2FAD5F6}"/>
              </a:ext>
            </a:extLst>
          </p:cNvPr>
          <p:cNvSpPr/>
          <p:nvPr/>
        </p:nvSpPr>
        <p:spPr>
          <a:xfrm>
            <a:off x="7819439" y="2188913"/>
            <a:ext cx="319379" cy="217764"/>
          </a:xfrm>
          <a:prstGeom prst="rect">
            <a:avLst/>
          </a:prstGeom>
          <a:noFill/>
          <a:ln w="19050"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TextBox 77">
            <a:extLst>
              <a:ext uri="{FF2B5EF4-FFF2-40B4-BE49-F238E27FC236}">
                <a16:creationId xmlns="" xmlns:a16="http://schemas.microsoft.com/office/drawing/2014/main" id="{6471F253-6149-76B5-8979-220E0A333497}"/>
              </a:ext>
            </a:extLst>
          </p:cNvPr>
          <p:cNvSpPr txBox="1"/>
          <p:nvPr/>
        </p:nvSpPr>
        <p:spPr>
          <a:xfrm>
            <a:off x="8148949" y="2132647"/>
            <a:ext cx="13698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Место проведения службы </a:t>
            </a:r>
            <a:endParaRPr lang="ru-RU" sz="600" b="1" i="0" dirty="0" smtClean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600" b="1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6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обряда</a:t>
            </a:r>
            <a:endParaRPr lang="ru-RU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="" xmlns:a16="http://schemas.microsoft.com/office/drawing/2014/main" id="{F00E1F39-522B-9850-331D-10220EBADB3A}"/>
              </a:ext>
            </a:extLst>
          </p:cNvPr>
          <p:cNvSpPr txBox="1"/>
          <p:nvPr/>
        </p:nvSpPr>
        <p:spPr>
          <a:xfrm>
            <a:off x="8136628" y="2458469"/>
            <a:ext cx="141154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Модульное помещение для</a:t>
            </a:r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6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переодевания «Ж»</a:t>
            </a:r>
            <a:endParaRPr lang="ru-RU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="" xmlns:a16="http://schemas.microsoft.com/office/drawing/2014/main" id="{E48EE80F-0022-6235-2EA1-1D5FCBFEAF97}"/>
              </a:ext>
            </a:extLst>
          </p:cNvPr>
          <p:cNvSpPr txBox="1"/>
          <p:nvPr/>
        </p:nvSpPr>
        <p:spPr>
          <a:xfrm>
            <a:off x="8138818" y="2725347"/>
            <a:ext cx="15937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Модульное помещение для переодевания «М»</a:t>
            </a:r>
            <a:endParaRPr lang="ru-RU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7" name="Рисунок 86">
            <a:extLst>
              <a:ext uri="{FF2B5EF4-FFF2-40B4-BE49-F238E27FC236}">
                <a16:creationId xmlns="" xmlns:a16="http://schemas.microsoft.com/office/drawing/2014/main" id="{C7851F98-3A22-89B3-30D8-809C3434275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892938" y="2769539"/>
            <a:ext cx="147286" cy="188435"/>
          </a:xfrm>
          <a:prstGeom prst="rect">
            <a:avLst/>
          </a:prstGeom>
        </p:spPr>
      </p:pic>
      <p:pic>
        <p:nvPicPr>
          <p:cNvPr id="95" name="Рисунок 94">
            <a:extLst>
              <a:ext uri="{FF2B5EF4-FFF2-40B4-BE49-F238E27FC236}">
                <a16:creationId xmlns="" xmlns:a16="http://schemas.microsoft.com/office/drawing/2014/main" id="{5480DAE9-29FA-C14B-BF07-06B4128F9E8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892938" y="2494262"/>
            <a:ext cx="144013" cy="188873"/>
          </a:xfrm>
          <a:prstGeom prst="rect">
            <a:avLst/>
          </a:prstGeom>
        </p:spPr>
      </p:pic>
      <p:sp>
        <p:nvSpPr>
          <p:cNvPr id="96" name="TextBox 95">
            <a:extLst>
              <a:ext uri="{FF2B5EF4-FFF2-40B4-BE49-F238E27FC236}">
                <a16:creationId xmlns="" xmlns:a16="http://schemas.microsoft.com/office/drawing/2014/main" id="{0D8B2E3A-F48E-B439-20FE-2084E8FC4345}"/>
              </a:ext>
            </a:extLst>
          </p:cNvPr>
          <p:cNvSpPr txBox="1"/>
          <p:nvPr/>
        </p:nvSpPr>
        <p:spPr>
          <a:xfrm>
            <a:off x="8138818" y="2971728"/>
            <a:ext cx="150734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" b="1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Ангар (помещение для обогрева)</a:t>
            </a:r>
            <a:endParaRPr lang="ru-RU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="" xmlns:a16="http://schemas.microsoft.com/office/drawing/2014/main" id="{D606C043-8865-16E9-8DDF-F2052FDF8BEA}"/>
              </a:ext>
            </a:extLst>
          </p:cNvPr>
          <p:cNvSpPr txBox="1"/>
          <p:nvPr/>
        </p:nvSpPr>
        <p:spPr>
          <a:xfrm>
            <a:off x="7731879" y="3012132"/>
            <a:ext cx="508551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" panose="020B0502040204020203" pitchFamily="34" charset="0"/>
                <a:cs typeface="Times New Roman" panose="02020603050405020304" pitchFamily="18" charset="0"/>
              </a:rPr>
              <a:t>        АНГАР</a:t>
            </a:r>
          </a:p>
          <a:p>
            <a:r>
              <a:rPr lang="ru-RU" sz="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" panose="020B0502040204020203" pitchFamily="34" charset="0"/>
                <a:cs typeface="Times New Roman" panose="02020603050405020304" pitchFamily="18" charset="0"/>
              </a:rPr>
              <a:t>п</a:t>
            </a:r>
            <a:r>
              <a:rPr lang="ru-RU" sz="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" panose="020B0502040204020203" pitchFamily="34" charset="0"/>
                <a:cs typeface="Times New Roman" panose="02020603050405020304" pitchFamily="18" charset="0"/>
              </a:rPr>
              <a:t>омещение для обогрева</a:t>
            </a:r>
            <a:endParaRPr lang="ru-RU" sz="200" dirty="0"/>
          </a:p>
        </p:txBody>
      </p:sp>
      <p:sp>
        <p:nvSpPr>
          <p:cNvPr id="99" name="TextBox 98">
            <a:extLst>
              <a:ext uri="{FF2B5EF4-FFF2-40B4-BE49-F238E27FC236}">
                <a16:creationId xmlns="" xmlns:a16="http://schemas.microsoft.com/office/drawing/2014/main" id="{F1EBDA29-44BC-AE9C-EE9C-8534BD592C18}"/>
              </a:ext>
            </a:extLst>
          </p:cNvPr>
          <p:cNvSpPr txBox="1"/>
          <p:nvPr/>
        </p:nvSpPr>
        <p:spPr>
          <a:xfrm>
            <a:off x="8145882" y="3314938"/>
            <a:ext cx="1280001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Лечебное учреждение</a:t>
            </a:r>
            <a:endParaRPr lang="ru-RU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="" xmlns:a16="http://schemas.microsoft.com/office/drawing/2014/main" id="{F2D0EAF3-FFA9-0FEF-B4EA-ADDB6A3AC9DB}"/>
              </a:ext>
            </a:extLst>
          </p:cNvPr>
          <p:cNvSpPr txBox="1"/>
          <p:nvPr/>
        </p:nvSpPr>
        <p:spPr>
          <a:xfrm>
            <a:off x="8117784" y="3900792"/>
            <a:ext cx="1443038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Пункт дополнительного питания</a:t>
            </a:r>
            <a:endParaRPr lang="ru-RU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="" xmlns:a16="http://schemas.microsoft.com/office/drawing/2014/main" id="{CDB34B2D-92AD-A097-01C3-4B93A09F8A5A}"/>
              </a:ext>
            </a:extLst>
          </p:cNvPr>
          <p:cNvSpPr txBox="1"/>
          <p:nvPr/>
        </p:nvSpPr>
        <p:spPr>
          <a:xfrm>
            <a:off x="8115519" y="4135951"/>
            <a:ext cx="560397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Лестница</a:t>
            </a:r>
            <a:endParaRPr lang="ru-RU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6" name="Овал 105">
            <a:extLst>
              <a:ext uri="{FF2B5EF4-FFF2-40B4-BE49-F238E27FC236}">
                <a16:creationId xmlns="" xmlns:a16="http://schemas.microsoft.com/office/drawing/2014/main" id="{FEED208C-2E4D-5118-21CC-34CBE12CB239}"/>
              </a:ext>
            </a:extLst>
          </p:cNvPr>
          <p:cNvSpPr/>
          <p:nvPr/>
        </p:nvSpPr>
        <p:spPr>
          <a:xfrm>
            <a:off x="7883348" y="4356172"/>
            <a:ext cx="192439" cy="192439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С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="" xmlns:a16="http://schemas.microsoft.com/office/drawing/2014/main" id="{14B9B152-E1E6-2B54-1F55-A5C45B81A58A}"/>
              </a:ext>
            </a:extLst>
          </p:cNvPr>
          <p:cNvSpPr txBox="1"/>
          <p:nvPr/>
        </p:nvSpPr>
        <p:spPr>
          <a:xfrm>
            <a:off x="8115519" y="4337405"/>
            <a:ext cx="1421318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Место дежурства спасателей</a:t>
            </a:r>
            <a:endParaRPr lang="ru-RU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8" name="Стрелка: пятиугольник 107">
            <a:extLst>
              <a:ext uri="{FF2B5EF4-FFF2-40B4-BE49-F238E27FC236}">
                <a16:creationId xmlns="" xmlns:a16="http://schemas.microsoft.com/office/drawing/2014/main" id="{53819B08-F886-48E2-A012-79647190DBF7}"/>
              </a:ext>
            </a:extLst>
          </p:cNvPr>
          <p:cNvSpPr/>
          <p:nvPr/>
        </p:nvSpPr>
        <p:spPr>
          <a:xfrm>
            <a:off x="7828633" y="5875834"/>
            <a:ext cx="300990" cy="113156"/>
          </a:xfrm>
          <a:prstGeom prst="homePlate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9" name="Стрелка: пятиугольник 108">
            <a:extLst>
              <a:ext uri="{FF2B5EF4-FFF2-40B4-BE49-F238E27FC236}">
                <a16:creationId xmlns="" xmlns:a16="http://schemas.microsoft.com/office/drawing/2014/main" id="{4DFCCF16-2E02-36A8-9E2D-073EC8399EBE}"/>
              </a:ext>
            </a:extLst>
          </p:cNvPr>
          <p:cNvSpPr/>
          <p:nvPr/>
        </p:nvSpPr>
        <p:spPr>
          <a:xfrm>
            <a:off x="7820500" y="5667174"/>
            <a:ext cx="300990" cy="113156"/>
          </a:xfrm>
          <a:prstGeom prst="homePlate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11" name="Стрелка: пятиугольник 110">
            <a:extLst>
              <a:ext uri="{FF2B5EF4-FFF2-40B4-BE49-F238E27FC236}">
                <a16:creationId xmlns="" xmlns:a16="http://schemas.microsoft.com/office/drawing/2014/main" id="{D8C69AD5-741D-6C33-40DA-632B2D1D1ED4}"/>
              </a:ext>
            </a:extLst>
          </p:cNvPr>
          <p:cNvSpPr/>
          <p:nvPr/>
        </p:nvSpPr>
        <p:spPr>
          <a:xfrm>
            <a:off x="7820500" y="5458514"/>
            <a:ext cx="300990" cy="113156"/>
          </a:xfrm>
          <a:prstGeom prst="homePlat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12" name="Стрелка: пятиугольник 111">
            <a:extLst>
              <a:ext uri="{FF2B5EF4-FFF2-40B4-BE49-F238E27FC236}">
                <a16:creationId xmlns="" xmlns:a16="http://schemas.microsoft.com/office/drawing/2014/main" id="{C53C49ED-C8E7-7CD9-CA22-98AF55AC6529}"/>
              </a:ext>
            </a:extLst>
          </p:cNvPr>
          <p:cNvSpPr/>
          <p:nvPr/>
        </p:nvSpPr>
        <p:spPr>
          <a:xfrm>
            <a:off x="7828633" y="5251453"/>
            <a:ext cx="300990" cy="113156"/>
          </a:xfrm>
          <a:prstGeom prst="homePlat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14" name="Стрелка: пятиугольник 113">
            <a:extLst>
              <a:ext uri="{FF2B5EF4-FFF2-40B4-BE49-F238E27FC236}">
                <a16:creationId xmlns="" xmlns:a16="http://schemas.microsoft.com/office/drawing/2014/main" id="{E6DA3A78-58DE-5DDF-0EA0-4CBF2DF63DB5}"/>
              </a:ext>
            </a:extLst>
          </p:cNvPr>
          <p:cNvSpPr/>
          <p:nvPr/>
        </p:nvSpPr>
        <p:spPr>
          <a:xfrm>
            <a:off x="7828633" y="5038554"/>
            <a:ext cx="300990" cy="113156"/>
          </a:xfrm>
          <a:prstGeom prst="homePlat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15" name="Стрелка: пятиугольник 114">
            <a:extLst>
              <a:ext uri="{FF2B5EF4-FFF2-40B4-BE49-F238E27FC236}">
                <a16:creationId xmlns="" xmlns:a16="http://schemas.microsoft.com/office/drawing/2014/main" id="{17C97D06-2E79-AA7D-22EA-2158E7218B2F}"/>
              </a:ext>
            </a:extLst>
          </p:cNvPr>
          <p:cNvSpPr/>
          <p:nvPr/>
        </p:nvSpPr>
        <p:spPr>
          <a:xfrm>
            <a:off x="7843184" y="4633724"/>
            <a:ext cx="300990" cy="113156"/>
          </a:xfrm>
          <a:prstGeom prst="homePlat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="" xmlns:a16="http://schemas.microsoft.com/office/drawing/2014/main" id="{205FFF0C-275F-2A99-09CF-5714908F6B32}"/>
              </a:ext>
            </a:extLst>
          </p:cNvPr>
          <p:cNvSpPr txBox="1"/>
          <p:nvPr/>
        </p:nvSpPr>
        <p:spPr>
          <a:xfrm>
            <a:off x="7817039" y="5355116"/>
            <a:ext cx="2542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rgbClr val="FF0000"/>
                </a:solidFill>
              </a:rPr>
              <a:t>+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="" xmlns:a16="http://schemas.microsoft.com/office/drawing/2014/main" id="{732D16BB-3E57-F9BE-44F3-75F84DE47848}"/>
              </a:ext>
            </a:extLst>
          </p:cNvPr>
          <p:cNvSpPr txBox="1"/>
          <p:nvPr/>
        </p:nvSpPr>
        <p:spPr>
          <a:xfrm>
            <a:off x="7817039" y="5219076"/>
            <a:ext cx="280846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00" dirty="0"/>
              <a:t>101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="" xmlns:a16="http://schemas.microsoft.com/office/drawing/2014/main" id="{398CD612-7C33-669D-01B9-868BFD42B959}"/>
              </a:ext>
            </a:extLst>
          </p:cNvPr>
          <p:cNvSpPr txBox="1"/>
          <p:nvPr/>
        </p:nvSpPr>
        <p:spPr>
          <a:xfrm>
            <a:off x="7782040" y="5005854"/>
            <a:ext cx="365806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00" dirty="0"/>
              <a:t>АСОЭР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="" xmlns:a16="http://schemas.microsoft.com/office/drawing/2014/main" id="{115D44BA-94AD-C5C8-5D37-5E7BBE992CD9}"/>
              </a:ext>
            </a:extLst>
          </p:cNvPr>
          <p:cNvSpPr txBox="1"/>
          <p:nvPr/>
        </p:nvSpPr>
        <p:spPr>
          <a:xfrm>
            <a:off x="7786459" y="4599213"/>
            <a:ext cx="440639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" dirty="0" smtClean="0"/>
              <a:t>ШТОРМ</a:t>
            </a:r>
            <a:endParaRPr lang="ru-RU" sz="500" dirty="0"/>
          </a:p>
        </p:txBody>
      </p:sp>
      <p:sp>
        <p:nvSpPr>
          <p:cNvPr id="124" name="TextBox 123">
            <a:extLst>
              <a:ext uri="{FF2B5EF4-FFF2-40B4-BE49-F238E27FC236}">
                <a16:creationId xmlns="" xmlns:a16="http://schemas.microsoft.com/office/drawing/2014/main" id="{13AB0056-3252-52BB-AA0C-05A07433E14F}"/>
              </a:ext>
            </a:extLst>
          </p:cNvPr>
          <p:cNvSpPr txBox="1"/>
          <p:nvPr/>
        </p:nvSpPr>
        <p:spPr>
          <a:xfrm>
            <a:off x="7782040" y="5638565"/>
            <a:ext cx="357790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00" dirty="0"/>
              <a:t>ОМВД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="" xmlns:a16="http://schemas.microsoft.com/office/drawing/2014/main" id="{D7E9968B-F681-E676-258F-F580B4BEEE94}"/>
              </a:ext>
            </a:extLst>
          </p:cNvPr>
          <p:cNvSpPr txBox="1"/>
          <p:nvPr/>
        </p:nvSpPr>
        <p:spPr>
          <a:xfrm>
            <a:off x="7778834" y="5847773"/>
            <a:ext cx="372218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00" dirty="0"/>
              <a:t>ГИБДД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="" xmlns:a16="http://schemas.microsoft.com/office/drawing/2014/main" id="{9AEADE1A-71FF-7C4B-2C86-829A599E241A}"/>
              </a:ext>
            </a:extLst>
          </p:cNvPr>
          <p:cNvSpPr txBox="1"/>
          <p:nvPr/>
        </p:nvSpPr>
        <p:spPr>
          <a:xfrm>
            <a:off x="8151052" y="4992485"/>
            <a:ext cx="1243013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" b="1" i="0" dirty="0">
                <a:solidFill>
                  <a:srgbClr val="000000"/>
                </a:solidFill>
                <a:effectLst/>
                <a:latin typeface="Roboto"/>
              </a:rPr>
              <a:t>Автомобиль спасателей</a:t>
            </a:r>
            <a:endParaRPr lang="ru-RU" sz="600" b="1" dirty="0"/>
          </a:p>
        </p:txBody>
      </p:sp>
      <p:sp>
        <p:nvSpPr>
          <p:cNvPr id="127" name="TextBox 126">
            <a:extLst>
              <a:ext uri="{FF2B5EF4-FFF2-40B4-BE49-F238E27FC236}">
                <a16:creationId xmlns="" xmlns:a16="http://schemas.microsoft.com/office/drawing/2014/main" id="{0E92783E-8328-7E9E-5729-F4829D0981FE}"/>
              </a:ext>
            </a:extLst>
          </p:cNvPr>
          <p:cNvSpPr txBox="1"/>
          <p:nvPr/>
        </p:nvSpPr>
        <p:spPr>
          <a:xfrm>
            <a:off x="8134829" y="4809953"/>
            <a:ext cx="1443038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" b="1" i="0" dirty="0">
                <a:solidFill>
                  <a:srgbClr val="000000"/>
                </a:solidFill>
                <a:effectLst/>
                <a:latin typeface="Roboto"/>
              </a:rPr>
              <a:t>Передвижной пункт управления</a:t>
            </a:r>
            <a:endParaRPr lang="ru-RU" sz="600" b="1" dirty="0"/>
          </a:p>
        </p:txBody>
      </p:sp>
      <p:sp>
        <p:nvSpPr>
          <p:cNvPr id="133" name="TextBox 132">
            <a:extLst>
              <a:ext uri="{FF2B5EF4-FFF2-40B4-BE49-F238E27FC236}">
                <a16:creationId xmlns="" xmlns:a16="http://schemas.microsoft.com/office/drawing/2014/main" id="{91F9DBBA-D107-D0D5-9CB6-2A2C19D375E4}"/>
              </a:ext>
            </a:extLst>
          </p:cNvPr>
          <p:cNvSpPr txBox="1"/>
          <p:nvPr/>
        </p:nvSpPr>
        <p:spPr>
          <a:xfrm>
            <a:off x="8163852" y="5630870"/>
            <a:ext cx="1076445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" b="1" i="0" dirty="0">
                <a:solidFill>
                  <a:srgbClr val="000000"/>
                </a:solidFill>
                <a:effectLst/>
                <a:latin typeface="Roboto"/>
              </a:rPr>
              <a:t>Автомобиль сл. «102»</a:t>
            </a:r>
            <a:endParaRPr lang="ru-RU" sz="600" b="1" dirty="0"/>
          </a:p>
        </p:txBody>
      </p:sp>
      <p:sp>
        <p:nvSpPr>
          <p:cNvPr id="134" name="TextBox 133">
            <a:extLst>
              <a:ext uri="{FF2B5EF4-FFF2-40B4-BE49-F238E27FC236}">
                <a16:creationId xmlns="" xmlns:a16="http://schemas.microsoft.com/office/drawing/2014/main" id="{01B56CD2-CAA8-2DE9-07B5-60BF3734325A}"/>
              </a:ext>
            </a:extLst>
          </p:cNvPr>
          <p:cNvSpPr txBox="1"/>
          <p:nvPr/>
        </p:nvSpPr>
        <p:spPr>
          <a:xfrm>
            <a:off x="8167430" y="5840078"/>
            <a:ext cx="1000125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" b="1" i="0" dirty="0">
                <a:solidFill>
                  <a:srgbClr val="000000"/>
                </a:solidFill>
                <a:effectLst/>
                <a:latin typeface="Roboto"/>
              </a:rPr>
              <a:t>Автомобиль ГИБДД</a:t>
            </a:r>
            <a:endParaRPr lang="ru-RU" sz="600" b="1" dirty="0"/>
          </a:p>
        </p:txBody>
      </p:sp>
      <p:sp>
        <p:nvSpPr>
          <p:cNvPr id="135" name="TextBox 134">
            <a:extLst>
              <a:ext uri="{FF2B5EF4-FFF2-40B4-BE49-F238E27FC236}">
                <a16:creationId xmlns="" xmlns:a16="http://schemas.microsoft.com/office/drawing/2014/main" id="{38B53F20-F86D-6D2F-200D-1261624B6A31}"/>
              </a:ext>
            </a:extLst>
          </p:cNvPr>
          <p:cNvSpPr txBox="1"/>
          <p:nvPr/>
        </p:nvSpPr>
        <p:spPr>
          <a:xfrm>
            <a:off x="8169292" y="5419894"/>
            <a:ext cx="1081281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" b="1" i="0" dirty="0">
                <a:solidFill>
                  <a:srgbClr val="000000"/>
                </a:solidFill>
                <a:effectLst/>
                <a:latin typeface="Roboto"/>
              </a:rPr>
              <a:t>Автомобиль сл. «103»</a:t>
            </a:r>
            <a:endParaRPr lang="ru-RU" sz="600" b="1" dirty="0"/>
          </a:p>
        </p:txBody>
      </p:sp>
      <p:sp>
        <p:nvSpPr>
          <p:cNvPr id="136" name="TextBox 135">
            <a:extLst>
              <a:ext uri="{FF2B5EF4-FFF2-40B4-BE49-F238E27FC236}">
                <a16:creationId xmlns="" xmlns:a16="http://schemas.microsoft.com/office/drawing/2014/main" id="{96692D22-345A-BE92-EA3C-DE13D2FDA5F8}"/>
              </a:ext>
            </a:extLst>
          </p:cNvPr>
          <p:cNvSpPr txBox="1"/>
          <p:nvPr/>
        </p:nvSpPr>
        <p:spPr>
          <a:xfrm>
            <a:off x="8163434" y="5210686"/>
            <a:ext cx="1071562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" b="1" i="0" dirty="0">
                <a:solidFill>
                  <a:srgbClr val="000000"/>
                </a:solidFill>
                <a:effectLst/>
                <a:latin typeface="Roboto"/>
              </a:rPr>
              <a:t>Автомобиль сл. «1</a:t>
            </a:r>
            <a:r>
              <a:rPr lang="ru-RU" sz="600" b="1" dirty="0">
                <a:solidFill>
                  <a:srgbClr val="000000"/>
                </a:solidFill>
                <a:latin typeface="Roboto"/>
              </a:rPr>
              <a:t>01</a:t>
            </a:r>
            <a:r>
              <a:rPr lang="ru-RU" sz="600" b="1" i="0" dirty="0">
                <a:solidFill>
                  <a:srgbClr val="000000"/>
                </a:solidFill>
                <a:effectLst/>
                <a:latin typeface="Roboto"/>
              </a:rPr>
              <a:t>»</a:t>
            </a:r>
            <a:endParaRPr lang="ru-RU" sz="600" b="1" dirty="0"/>
          </a:p>
        </p:txBody>
      </p:sp>
      <p:sp>
        <p:nvSpPr>
          <p:cNvPr id="140" name="Стрелка: пятиугольник 139">
            <a:extLst>
              <a:ext uri="{FF2B5EF4-FFF2-40B4-BE49-F238E27FC236}">
                <a16:creationId xmlns="" xmlns:a16="http://schemas.microsoft.com/office/drawing/2014/main" id="{19DD97CB-CB58-121E-DF32-59DC795266D8}"/>
              </a:ext>
            </a:extLst>
          </p:cNvPr>
          <p:cNvSpPr/>
          <p:nvPr/>
        </p:nvSpPr>
        <p:spPr>
          <a:xfrm>
            <a:off x="359844" y="986465"/>
            <a:ext cx="300990" cy="113156"/>
          </a:xfrm>
          <a:prstGeom prst="homePlate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2" name="TextBox 141">
            <a:extLst>
              <a:ext uri="{FF2B5EF4-FFF2-40B4-BE49-F238E27FC236}">
                <a16:creationId xmlns="" xmlns:a16="http://schemas.microsoft.com/office/drawing/2014/main" id="{5ADB3647-41FE-03DD-4410-C4BC045AC7FE}"/>
              </a:ext>
            </a:extLst>
          </p:cNvPr>
          <p:cNvSpPr txBox="1"/>
          <p:nvPr/>
        </p:nvSpPr>
        <p:spPr>
          <a:xfrm>
            <a:off x="313914" y="951936"/>
            <a:ext cx="372218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00" b="1" dirty="0"/>
              <a:t>ГИБДД</a:t>
            </a:r>
          </a:p>
        </p:txBody>
      </p:sp>
      <p:sp>
        <p:nvSpPr>
          <p:cNvPr id="145" name="Стрелка: пятиугольник 144">
            <a:extLst>
              <a:ext uri="{FF2B5EF4-FFF2-40B4-BE49-F238E27FC236}">
                <a16:creationId xmlns="" xmlns:a16="http://schemas.microsoft.com/office/drawing/2014/main" id="{CB8B935B-C3E2-4E60-1348-2A981820C8C7}"/>
              </a:ext>
            </a:extLst>
          </p:cNvPr>
          <p:cNvSpPr/>
          <p:nvPr/>
        </p:nvSpPr>
        <p:spPr>
          <a:xfrm rot="5400000">
            <a:off x="3971383" y="4460818"/>
            <a:ext cx="300990" cy="113156"/>
          </a:xfrm>
          <a:prstGeom prst="homePlate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6" name="TextBox 145">
            <a:extLst>
              <a:ext uri="{FF2B5EF4-FFF2-40B4-BE49-F238E27FC236}">
                <a16:creationId xmlns="" xmlns:a16="http://schemas.microsoft.com/office/drawing/2014/main" id="{309294D8-E99E-BBA8-E07C-12A95B7CFAB9}"/>
              </a:ext>
            </a:extLst>
          </p:cNvPr>
          <p:cNvSpPr txBox="1"/>
          <p:nvPr/>
        </p:nvSpPr>
        <p:spPr>
          <a:xfrm rot="16200000">
            <a:off x="3938826" y="4398594"/>
            <a:ext cx="369317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" b="1" dirty="0" smtClean="0"/>
              <a:t>ОМВД</a:t>
            </a:r>
            <a:endParaRPr lang="ru-RU" sz="500" b="1" dirty="0"/>
          </a:p>
        </p:txBody>
      </p:sp>
      <p:sp>
        <p:nvSpPr>
          <p:cNvPr id="147" name="Стрелка: пятиугольник 146">
            <a:extLst>
              <a:ext uri="{FF2B5EF4-FFF2-40B4-BE49-F238E27FC236}">
                <a16:creationId xmlns="" xmlns:a16="http://schemas.microsoft.com/office/drawing/2014/main" id="{429B0B67-AAEE-D4A4-489B-80847234EF30}"/>
              </a:ext>
            </a:extLst>
          </p:cNvPr>
          <p:cNvSpPr/>
          <p:nvPr/>
        </p:nvSpPr>
        <p:spPr>
          <a:xfrm rot="5400000">
            <a:off x="4317868" y="4460818"/>
            <a:ext cx="300990" cy="113156"/>
          </a:xfrm>
          <a:prstGeom prst="homePlate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8" name="TextBox 147">
            <a:extLst>
              <a:ext uri="{FF2B5EF4-FFF2-40B4-BE49-F238E27FC236}">
                <a16:creationId xmlns="" xmlns:a16="http://schemas.microsoft.com/office/drawing/2014/main" id="{B8EDFAFE-F6D2-EF51-5C14-41BE6E2E8403}"/>
              </a:ext>
            </a:extLst>
          </p:cNvPr>
          <p:cNvSpPr txBox="1"/>
          <p:nvPr/>
        </p:nvSpPr>
        <p:spPr>
          <a:xfrm rot="16200000">
            <a:off x="4325058" y="4363372"/>
            <a:ext cx="31426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" b="1" dirty="0"/>
              <a:t>101</a:t>
            </a:r>
          </a:p>
        </p:txBody>
      </p:sp>
      <p:sp>
        <p:nvSpPr>
          <p:cNvPr id="151" name="Стрелка: пятиугольник 150">
            <a:extLst>
              <a:ext uri="{FF2B5EF4-FFF2-40B4-BE49-F238E27FC236}">
                <a16:creationId xmlns="" xmlns:a16="http://schemas.microsoft.com/office/drawing/2014/main" id="{FD15FCC7-66E0-6A3B-3C01-7BCB295BC989}"/>
              </a:ext>
            </a:extLst>
          </p:cNvPr>
          <p:cNvSpPr/>
          <p:nvPr/>
        </p:nvSpPr>
        <p:spPr>
          <a:xfrm>
            <a:off x="4785447" y="4961503"/>
            <a:ext cx="372218" cy="148812"/>
          </a:xfrm>
          <a:prstGeom prst="homePlate">
            <a:avLst/>
          </a:prstGeom>
          <a:solidFill>
            <a:schemeClr val="bg1"/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54" name="TextBox 153">
            <a:extLst>
              <a:ext uri="{FF2B5EF4-FFF2-40B4-BE49-F238E27FC236}">
                <a16:creationId xmlns="" xmlns:a16="http://schemas.microsoft.com/office/drawing/2014/main" id="{9609211B-6884-BD2D-7BE2-808702B15696}"/>
              </a:ext>
            </a:extLst>
          </p:cNvPr>
          <p:cNvSpPr txBox="1"/>
          <p:nvPr/>
        </p:nvSpPr>
        <p:spPr>
          <a:xfrm>
            <a:off x="4779365" y="4961503"/>
            <a:ext cx="466889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" b="1" dirty="0" smtClean="0"/>
              <a:t>ППУ</a:t>
            </a:r>
            <a:endParaRPr lang="ru-RU" sz="600" b="1" dirty="0"/>
          </a:p>
        </p:txBody>
      </p:sp>
      <p:sp>
        <p:nvSpPr>
          <p:cNvPr id="158" name="Стрелка: пятиугольник 157">
            <a:extLst>
              <a:ext uri="{FF2B5EF4-FFF2-40B4-BE49-F238E27FC236}">
                <a16:creationId xmlns="" xmlns:a16="http://schemas.microsoft.com/office/drawing/2014/main" id="{8B95701D-9E57-AED9-5057-D86D98576AC6}"/>
              </a:ext>
            </a:extLst>
          </p:cNvPr>
          <p:cNvSpPr/>
          <p:nvPr/>
        </p:nvSpPr>
        <p:spPr>
          <a:xfrm rot="5400000">
            <a:off x="4483224" y="4449785"/>
            <a:ext cx="300990" cy="121919"/>
          </a:xfrm>
          <a:prstGeom prst="homePlate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200" dirty="0" smtClean="0">
                <a:solidFill>
                  <a:srgbClr val="FF0000"/>
                </a:solidFill>
              </a:rPr>
              <a:t>+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144" name="Стрелка: пятиугольник 150">
            <a:extLst>
              <a:ext uri="{FF2B5EF4-FFF2-40B4-BE49-F238E27FC236}">
                <a16:creationId xmlns="" xmlns:a16="http://schemas.microsoft.com/office/drawing/2014/main" id="{FD15FCC7-66E0-6A3B-3C01-7BCB295BC989}"/>
              </a:ext>
            </a:extLst>
          </p:cNvPr>
          <p:cNvSpPr/>
          <p:nvPr/>
        </p:nvSpPr>
        <p:spPr>
          <a:xfrm rot="10800000" flipH="1">
            <a:off x="450867" y="1152703"/>
            <a:ext cx="304948" cy="125248"/>
          </a:xfrm>
          <a:prstGeom prst="homePlate">
            <a:avLst/>
          </a:prstGeom>
          <a:solidFill>
            <a:schemeClr val="bg1"/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ru-RU" sz="5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 rot="10800000">
            <a:off x="3241656" y="3235168"/>
            <a:ext cx="404943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500" b="1" dirty="0"/>
          </a:p>
        </p:txBody>
      </p:sp>
      <p:sp>
        <p:nvSpPr>
          <p:cNvPr id="149" name="Прямоугольник 148"/>
          <p:cNvSpPr/>
          <p:nvPr/>
        </p:nvSpPr>
        <p:spPr>
          <a:xfrm>
            <a:off x="6426746" y="2904669"/>
            <a:ext cx="1077373" cy="35391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>
                <a:solidFill>
                  <a:schemeClr val="tx1"/>
                </a:solidFill>
              </a:rPr>
              <a:t>Место проведения </a:t>
            </a:r>
            <a:r>
              <a:rPr lang="ru-RU" sz="800" dirty="0" smtClean="0">
                <a:solidFill>
                  <a:schemeClr val="tx1"/>
                </a:solidFill>
              </a:rPr>
              <a:t>купаний</a:t>
            </a:r>
            <a:endParaRPr lang="ru-RU" sz="800" dirty="0">
              <a:solidFill>
                <a:schemeClr val="tx1"/>
              </a:solidFill>
            </a:endParaRPr>
          </a:p>
        </p:txBody>
      </p:sp>
      <p:cxnSp>
        <p:nvCxnSpPr>
          <p:cNvPr id="150" name="Прямая со стрелкой 149"/>
          <p:cNvCxnSpPr/>
          <p:nvPr/>
        </p:nvCxnSpPr>
        <p:spPr>
          <a:xfrm flipH="1">
            <a:off x="5335075" y="3852357"/>
            <a:ext cx="851260" cy="402153"/>
          </a:xfrm>
          <a:prstGeom prst="straightConnector1">
            <a:avLst/>
          </a:prstGeom>
          <a:ln w="63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Прямая со стрелкой 152"/>
          <p:cNvCxnSpPr>
            <a:stCxn id="80" idx="2"/>
          </p:cNvCxnSpPr>
          <p:nvPr/>
        </p:nvCxnSpPr>
        <p:spPr>
          <a:xfrm flipH="1">
            <a:off x="6273787" y="3857375"/>
            <a:ext cx="28919" cy="989803"/>
          </a:xfrm>
          <a:prstGeom prst="straightConnector1">
            <a:avLst/>
          </a:prstGeom>
          <a:ln w="63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TextBox 142">
            <a:extLst>
              <a:ext uri="{FF2B5EF4-FFF2-40B4-BE49-F238E27FC236}">
                <a16:creationId xmlns="" xmlns:a16="http://schemas.microsoft.com/office/drawing/2014/main" id="{5ADB3647-41FE-03DD-4410-C4BC045AC7FE}"/>
              </a:ext>
            </a:extLst>
          </p:cNvPr>
          <p:cNvSpPr txBox="1"/>
          <p:nvPr/>
        </p:nvSpPr>
        <p:spPr>
          <a:xfrm>
            <a:off x="392648" y="1127612"/>
            <a:ext cx="407484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00" b="1" dirty="0" smtClean="0"/>
              <a:t>ШТОРМ</a:t>
            </a:r>
            <a:endParaRPr lang="ru-RU" sz="500" b="1" dirty="0"/>
          </a:p>
        </p:txBody>
      </p:sp>
      <p:sp>
        <p:nvSpPr>
          <p:cNvPr id="155" name="Прямоугольник 154"/>
          <p:cNvSpPr/>
          <p:nvPr/>
        </p:nvSpPr>
        <p:spPr>
          <a:xfrm>
            <a:off x="1079248" y="1178053"/>
            <a:ext cx="1067882" cy="23141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</a:rPr>
              <a:t>Автомобиль УДТИ</a:t>
            </a:r>
          </a:p>
        </p:txBody>
      </p:sp>
      <p:cxnSp>
        <p:nvCxnSpPr>
          <p:cNvPr id="156" name="Прямая со стрелкой 155"/>
          <p:cNvCxnSpPr/>
          <p:nvPr/>
        </p:nvCxnSpPr>
        <p:spPr>
          <a:xfrm flipH="1" flipV="1">
            <a:off x="743493" y="1212251"/>
            <a:ext cx="334351" cy="197213"/>
          </a:xfrm>
          <a:prstGeom prst="straightConnector1">
            <a:avLst/>
          </a:prstGeom>
          <a:ln w="63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5" name="Рисунок 164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7839088" y="4836376"/>
            <a:ext cx="317019" cy="128027"/>
          </a:xfrm>
          <a:prstGeom prst="rect">
            <a:avLst/>
          </a:prstGeom>
        </p:spPr>
      </p:pic>
      <p:pic>
        <p:nvPicPr>
          <p:cNvPr id="164" name="Рисунок 163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7825776" y="4817041"/>
            <a:ext cx="298730" cy="164606"/>
          </a:xfrm>
          <a:prstGeom prst="rect">
            <a:avLst/>
          </a:prstGeom>
        </p:spPr>
      </p:pic>
      <p:sp>
        <p:nvSpPr>
          <p:cNvPr id="167" name="TextBox 166">
            <a:extLst>
              <a:ext uri="{FF2B5EF4-FFF2-40B4-BE49-F238E27FC236}">
                <a16:creationId xmlns="" xmlns:a16="http://schemas.microsoft.com/office/drawing/2014/main" id="{F2D0EAF3-FFA9-0FEF-B4EA-ADDB6A3AC9DB}"/>
              </a:ext>
            </a:extLst>
          </p:cNvPr>
          <p:cNvSpPr txBox="1"/>
          <p:nvPr/>
        </p:nvSpPr>
        <p:spPr>
          <a:xfrm>
            <a:off x="8097886" y="4494538"/>
            <a:ext cx="15482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Автомобиль </a:t>
            </a:r>
            <a:r>
              <a:rPr lang="ru-RU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Управления дорожно-транспортной инфраструктуры Администрации города Норильска</a:t>
            </a:r>
            <a:endParaRPr lang="ru-RU" sz="600" b="1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8" name="Стрелка: пятиугольник 146">
            <a:extLst>
              <a:ext uri="{FF2B5EF4-FFF2-40B4-BE49-F238E27FC236}">
                <a16:creationId xmlns="" xmlns:a16="http://schemas.microsoft.com/office/drawing/2014/main" id="{429B0B67-AAEE-D4A4-489B-80847234EF30}"/>
              </a:ext>
            </a:extLst>
          </p:cNvPr>
          <p:cNvSpPr/>
          <p:nvPr/>
        </p:nvSpPr>
        <p:spPr>
          <a:xfrm rot="5400000">
            <a:off x="4144313" y="4461638"/>
            <a:ext cx="300990" cy="113156"/>
          </a:xfrm>
          <a:prstGeom prst="homePlate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69" name="TextBox 168">
            <a:extLst>
              <a:ext uri="{FF2B5EF4-FFF2-40B4-BE49-F238E27FC236}">
                <a16:creationId xmlns="" xmlns:a16="http://schemas.microsoft.com/office/drawing/2014/main" id="{309294D8-E99E-BBA8-E07C-12A95B7CFAB9}"/>
              </a:ext>
            </a:extLst>
          </p:cNvPr>
          <p:cNvSpPr txBox="1"/>
          <p:nvPr/>
        </p:nvSpPr>
        <p:spPr>
          <a:xfrm rot="16200000">
            <a:off x="4108128" y="4402898"/>
            <a:ext cx="369317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" b="1" dirty="0" smtClean="0"/>
              <a:t>АСОЭР</a:t>
            </a:r>
            <a:endParaRPr lang="ru-RU" sz="500" b="1" dirty="0"/>
          </a:p>
        </p:txBody>
      </p:sp>
      <p:pic>
        <p:nvPicPr>
          <p:cNvPr id="138" name="Рисунок 13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551982" y="4793920"/>
            <a:ext cx="143326" cy="128239"/>
          </a:xfrm>
          <a:prstGeom prst="rect">
            <a:avLst/>
          </a:prstGeom>
        </p:spPr>
      </p:pic>
      <p:sp>
        <p:nvSpPr>
          <p:cNvPr id="160" name="Стрелка: пятиугольник 150">
            <a:extLst>
              <a:ext uri="{FF2B5EF4-FFF2-40B4-BE49-F238E27FC236}">
                <a16:creationId xmlns="" xmlns:a16="http://schemas.microsoft.com/office/drawing/2014/main" id="{FD15FCC7-66E0-6A3B-3C01-7BCB295BC989}"/>
              </a:ext>
            </a:extLst>
          </p:cNvPr>
          <p:cNvSpPr/>
          <p:nvPr/>
        </p:nvSpPr>
        <p:spPr>
          <a:xfrm>
            <a:off x="3980717" y="4720796"/>
            <a:ext cx="372218" cy="148812"/>
          </a:xfrm>
          <a:prstGeom prst="homePlate">
            <a:avLst/>
          </a:prstGeom>
          <a:solidFill>
            <a:schemeClr val="bg1"/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61" name="TextBox 160">
            <a:extLst>
              <a:ext uri="{FF2B5EF4-FFF2-40B4-BE49-F238E27FC236}">
                <a16:creationId xmlns="" xmlns:a16="http://schemas.microsoft.com/office/drawing/2014/main" id="{9609211B-6884-BD2D-7BE2-808702B15696}"/>
              </a:ext>
            </a:extLst>
          </p:cNvPr>
          <p:cNvSpPr txBox="1"/>
          <p:nvPr/>
        </p:nvSpPr>
        <p:spPr>
          <a:xfrm>
            <a:off x="3914813" y="4696153"/>
            <a:ext cx="48612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" b="1" dirty="0" smtClean="0"/>
              <a:t>АВТОБУС</a:t>
            </a:r>
            <a:endParaRPr lang="ru-RU" sz="600" b="1" dirty="0"/>
          </a:p>
        </p:txBody>
      </p:sp>
      <p:sp>
        <p:nvSpPr>
          <p:cNvPr id="162" name="Стрелка: пятиугольник 150">
            <a:extLst>
              <a:ext uri="{FF2B5EF4-FFF2-40B4-BE49-F238E27FC236}">
                <a16:creationId xmlns="" xmlns:a16="http://schemas.microsoft.com/office/drawing/2014/main" id="{FD15FCC7-66E0-6A3B-3C01-7BCB295BC989}"/>
              </a:ext>
            </a:extLst>
          </p:cNvPr>
          <p:cNvSpPr/>
          <p:nvPr/>
        </p:nvSpPr>
        <p:spPr>
          <a:xfrm rot="16200000">
            <a:off x="4672927" y="4549882"/>
            <a:ext cx="372218" cy="148812"/>
          </a:xfrm>
          <a:prstGeom prst="homePlate">
            <a:avLst/>
          </a:prstGeom>
          <a:solidFill>
            <a:schemeClr val="bg1"/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63" name="TextBox 162">
            <a:extLst>
              <a:ext uri="{FF2B5EF4-FFF2-40B4-BE49-F238E27FC236}">
                <a16:creationId xmlns="" xmlns:a16="http://schemas.microsoft.com/office/drawing/2014/main" id="{9609211B-6884-BD2D-7BE2-808702B15696}"/>
              </a:ext>
            </a:extLst>
          </p:cNvPr>
          <p:cNvSpPr txBox="1"/>
          <p:nvPr/>
        </p:nvSpPr>
        <p:spPr>
          <a:xfrm rot="16200000">
            <a:off x="4660397" y="4551377"/>
            <a:ext cx="41391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" b="1" dirty="0" smtClean="0"/>
              <a:t>УГОЧС</a:t>
            </a:r>
            <a:endParaRPr lang="ru-RU" sz="600" b="1" dirty="0"/>
          </a:p>
        </p:txBody>
      </p:sp>
      <p:sp>
        <p:nvSpPr>
          <p:cNvPr id="159" name="Прямоугольник 158"/>
          <p:cNvSpPr/>
          <p:nvPr/>
        </p:nvSpPr>
        <p:spPr>
          <a:xfrm>
            <a:off x="3486263" y="3560905"/>
            <a:ext cx="1154814" cy="23141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</a:rPr>
              <a:t>Экстренные оперативные службы</a:t>
            </a:r>
          </a:p>
        </p:txBody>
      </p:sp>
      <p:cxnSp>
        <p:nvCxnSpPr>
          <p:cNvPr id="166" name="Прямая со стрелкой 165"/>
          <p:cNvCxnSpPr/>
          <p:nvPr/>
        </p:nvCxnSpPr>
        <p:spPr>
          <a:xfrm>
            <a:off x="4111112" y="3792316"/>
            <a:ext cx="262898" cy="545089"/>
          </a:xfrm>
          <a:prstGeom prst="straightConnector1">
            <a:avLst/>
          </a:prstGeom>
          <a:ln w="63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3" name="Стрелка: пятиугольник 150">
            <a:extLst>
              <a:ext uri="{FF2B5EF4-FFF2-40B4-BE49-F238E27FC236}">
                <a16:creationId xmlns="" xmlns:a16="http://schemas.microsoft.com/office/drawing/2014/main" id="{FD15FCC7-66E0-6A3B-3C01-7BCB295BC989}"/>
              </a:ext>
            </a:extLst>
          </p:cNvPr>
          <p:cNvSpPr/>
          <p:nvPr/>
        </p:nvSpPr>
        <p:spPr>
          <a:xfrm>
            <a:off x="7799273" y="6026881"/>
            <a:ext cx="372218" cy="148812"/>
          </a:xfrm>
          <a:prstGeom prst="homePlate">
            <a:avLst/>
          </a:prstGeom>
          <a:solidFill>
            <a:schemeClr val="bg1"/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0" name="TextBox 169">
            <a:extLst>
              <a:ext uri="{FF2B5EF4-FFF2-40B4-BE49-F238E27FC236}">
                <a16:creationId xmlns="" xmlns:a16="http://schemas.microsoft.com/office/drawing/2014/main" id="{9609211B-6884-BD2D-7BE2-808702B15696}"/>
              </a:ext>
            </a:extLst>
          </p:cNvPr>
          <p:cNvSpPr txBox="1"/>
          <p:nvPr/>
        </p:nvSpPr>
        <p:spPr>
          <a:xfrm>
            <a:off x="7733362" y="6027873"/>
            <a:ext cx="48612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" b="1" dirty="0" smtClean="0"/>
              <a:t>АВТОБУС</a:t>
            </a:r>
            <a:endParaRPr lang="ru-RU" sz="600" b="1" dirty="0"/>
          </a:p>
        </p:txBody>
      </p:sp>
      <p:sp>
        <p:nvSpPr>
          <p:cNvPr id="174" name="TextBox 173">
            <a:extLst>
              <a:ext uri="{FF2B5EF4-FFF2-40B4-BE49-F238E27FC236}">
                <a16:creationId xmlns="" xmlns:a16="http://schemas.microsoft.com/office/drawing/2014/main" id="{01B56CD2-CAA8-2DE9-07B5-60BF3734325A}"/>
              </a:ext>
            </a:extLst>
          </p:cNvPr>
          <p:cNvSpPr txBox="1"/>
          <p:nvPr/>
        </p:nvSpPr>
        <p:spPr>
          <a:xfrm>
            <a:off x="8174549" y="5992478"/>
            <a:ext cx="1000125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" b="1" i="0" dirty="0" smtClean="0">
                <a:solidFill>
                  <a:srgbClr val="000000"/>
                </a:solidFill>
                <a:effectLst/>
                <a:latin typeface="Roboto"/>
              </a:rPr>
              <a:t>Автобус</a:t>
            </a:r>
            <a:endParaRPr lang="ru-RU" sz="600" b="1" dirty="0"/>
          </a:p>
        </p:txBody>
      </p:sp>
      <p:sp>
        <p:nvSpPr>
          <p:cNvPr id="175" name="Прямоугольник 174"/>
          <p:cNvSpPr/>
          <p:nvPr/>
        </p:nvSpPr>
        <p:spPr>
          <a:xfrm>
            <a:off x="5786665" y="4685641"/>
            <a:ext cx="440724" cy="457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6" name="Прямоугольник 175"/>
          <p:cNvSpPr/>
          <p:nvPr/>
        </p:nvSpPr>
        <p:spPr>
          <a:xfrm rot="16200000">
            <a:off x="4759744" y="4068927"/>
            <a:ext cx="440724" cy="457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7" name="Прямоугольник 176"/>
          <p:cNvSpPr/>
          <p:nvPr/>
        </p:nvSpPr>
        <p:spPr>
          <a:xfrm rot="16200000">
            <a:off x="4766857" y="4622977"/>
            <a:ext cx="440724" cy="457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8" name="Прямоугольник 177"/>
          <p:cNvSpPr/>
          <p:nvPr/>
        </p:nvSpPr>
        <p:spPr>
          <a:xfrm>
            <a:off x="5819423" y="4991867"/>
            <a:ext cx="440724" cy="457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9" name="Прямоугольник 178"/>
          <p:cNvSpPr/>
          <p:nvPr/>
        </p:nvSpPr>
        <p:spPr>
          <a:xfrm rot="16200000">
            <a:off x="4766863" y="3494932"/>
            <a:ext cx="440724" cy="457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0" name="Прямоугольник 179"/>
          <p:cNvSpPr/>
          <p:nvPr/>
        </p:nvSpPr>
        <p:spPr>
          <a:xfrm>
            <a:off x="4957719" y="3198676"/>
            <a:ext cx="440724" cy="457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1" name="Прямоугольник 180"/>
          <p:cNvSpPr/>
          <p:nvPr/>
        </p:nvSpPr>
        <p:spPr>
          <a:xfrm rot="16200000">
            <a:off x="5161393" y="3487807"/>
            <a:ext cx="440724" cy="457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2" name="Прямоугольник 181"/>
          <p:cNvSpPr/>
          <p:nvPr/>
        </p:nvSpPr>
        <p:spPr>
          <a:xfrm>
            <a:off x="3607382" y="2270495"/>
            <a:ext cx="1067882" cy="23141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</a:rPr>
              <a:t>Фан барьеры</a:t>
            </a:r>
          </a:p>
        </p:txBody>
      </p:sp>
      <p:cxnSp>
        <p:nvCxnSpPr>
          <p:cNvPr id="183" name="Прямая со стрелкой 182"/>
          <p:cNvCxnSpPr>
            <a:stCxn id="182" idx="2"/>
          </p:cNvCxnSpPr>
          <p:nvPr/>
        </p:nvCxnSpPr>
        <p:spPr>
          <a:xfrm>
            <a:off x="4141323" y="2501906"/>
            <a:ext cx="890241" cy="675484"/>
          </a:xfrm>
          <a:prstGeom prst="straightConnector1">
            <a:avLst/>
          </a:prstGeom>
          <a:ln w="63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" name="Прямоугольник 183"/>
          <p:cNvSpPr/>
          <p:nvPr/>
        </p:nvSpPr>
        <p:spPr>
          <a:xfrm rot="16200000">
            <a:off x="5149998" y="4570279"/>
            <a:ext cx="440724" cy="457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5" name="Прямоугольник 184"/>
          <p:cNvSpPr/>
          <p:nvPr/>
        </p:nvSpPr>
        <p:spPr>
          <a:xfrm>
            <a:off x="7887508" y="3744187"/>
            <a:ext cx="440724" cy="457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6" name="TextBox 185">
            <a:extLst>
              <a:ext uri="{FF2B5EF4-FFF2-40B4-BE49-F238E27FC236}">
                <a16:creationId xmlns="" xmlns:a16="http://schemas.microsoft.com/office/drawing/2014/main" id="{F1EBDA29-44BC-AE9C-EE9C-8534BD592C18}"/>
              </a:ext>
            </a:extLst>
          </p:cNvPr>
          <p:cNvSpPr txBox="1"/>
          <p:nvPr/>
        </p:nvSpPr>
        <p:spPr>
          <a:xfrm>
            <a:off x="8341012" y="3689534"/>
            <a:ext cx="1280001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Фан барьер</a:t>
            </a:r>
            <a:endParaRPr lang="ru-RU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1" name="Рисунок 170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6794888" y="4853196"/>
            <a:ext cx="148532" cy="140849"/>
          </a:xfrm>
          <a:prstGeom prst="rect">
            <a:avLst/>
          </a:prstGeom>
        </p:spPr>
      </p:pic>
      <p:pic>
        <p:nvPicPr>
          <p:cNvPr id="172" name="Рисунок 171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5050121" y="3262247"/>
            <a:ext cx="148532" cy="140849"/>
          </a:xfrm>
          <a:prstGeom prst="rect">
            <a:avLst/>
          </a:prstGeom>
        </p:spPr>
      </p:pic>
      <p:pic>
        <p:nvPicPr>
          <p:cNvPr id="187" name="Рисунок 186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091568" y="5123812"/>
            <a:ext cx="148532" cy="140849"/>
          </a:xfrm>
          <a:prstGeom prst="rect">
            <a:avLst/>
          </a:prstGeom>
        </p:spPr>
      </p:pic>
      <p:pic>
        <p:nvPicPr>
          <p:cNvPr id="188" name="Рисунок 187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5060094" y="4810462"/>
            <a:ext cx="148532" cy="140849"/>
          </a:xfrm>
          <a:prstGeom prst="rect">
            <a:avLst/>
          </a:prstGeom>
        </p:spPr>
      </p:pic>
      <p:pic>
        <p:nvPicPr>
          <p:cNvPr id="189" name="Рисунок 188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7897303" y="3571323"/>
            <a:ext cx="148532" cy="140849"/>
          </a:xfrm>
          <a:prstGeom prst="rect">
            <a:avLst/>
          </a:prstGeom>
        </p:spPr>
      </p:pic>
      <p:sp>
        <p:nvSpPr>
          <p:cNvPr id="190" name="TextBox 189">
            <a:extLst>
              <a:ext uri="{FF2B5EF4-FFF2-40B4-BE49-F238E27FC236}">
                <a16:creationId xmlns="" xmlns:a16="http://schemas.microsoft.com/office/drawing/2014/main" id="{F1EBDA29-44BC-AE9C-EE9C-8534BD592C18}"/>
              </a:ext>
            </a:extLst>
          </p:cNvPr>
          <p:cNvSpPr txBox="1"/>
          <p:nvPr/>
        </p:nvSpPr>
        <p:spPr>
          <a:xfrm>
            <a:off x="8135908" y="3535706"/>
            <a:ext cx="1347876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Полицейский или дружинник</a:t>
            </a:r>
            <a:endParaRPr lang="ru-RU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952867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2EFD9"/>
        </a:solidFill>
      </a:spPr>
      <a:bodyPr rtlCol="0" anchor="ctr"/>
      <a:lstStyle>
        <a:defPPr algn="ctr">
          <a:defRPr b="1" dirty="0">
            <a:solidFill>
              <a:schemeClr val="tx1"/>
            </a:solidFill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607</TotalTime>
  <Words>146</Words>
  <Application>Microsoft Office PowerPoint</Application>
  <PresentationFormat>Лист A4 (210x297 мм)</PresentationFormat>
  <Paragraphs>66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Bahnschrift SemiBold</vt:lpstr>
      <vt:lpstr>Calibri</vt:lpstr>
      <vt:lpstr>Calibri Light</vt:lpstr>
      <vt:lpstr>Roboto</vt:lpstr>
      <vt:lpstr>Times New Roman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Кулаев Денис Владимирович</dc:creator>
  <cp:lastModifiedBy>Кузьмин Андрей Викторович</cp:lastModifiedBy>
  <cp:revision>111</cp:revision>
  <cp:lastPrinted>2025-07-21T09:05:48Z</cp:lastPrinted>
  <dcterms:created xsi:type="dcterms:W3CDTF">2023-03-28T07:08:45Z</dcterms:created>
  <dcterms:modified xsi:type="dcterms:W3CDTF">2025-10-15T08:27:59Z</dcterms:modified>
</cp:coreProperties>
</file>